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4" r:id="rId4"/>
    <p:sldId id="269" r:id="rId5"/>
    <p:sldId id="272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F7D9-8D82-49ED-A90B-1498C35C9227}" type="datetimeFigureOut">
              <a:rPr lang="fr-FR" smtClean="0"/>
              <a:t>24/01/2023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BC2BA-AE85-44BF-8515-EE8D3539F2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63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0F367-A360-4E50-A207-7D9B0FAAE87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80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17024" cy="58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BFB1D-B1A6-4824-8841-85741AB2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33" y="188521"/>
            <a:ext cx="7822471" cy="435951"/>
          </a:xfrm>
        </p:spPr>
        <p:txBody>
          <a:bodyPr>
            <a:normAutofit/>
          </a:bodyPr>
          <a:lstStyle/>
          <a:p>
            <a:r>
              <a:rPr lang="fr-FR" sz="2100" dirty="0"/>
              <a:t>Mon Espace – écrire au conseil</a:t>
            </a:r>
            <a:endParaRPr 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BC65A15E-84D7-45C7-9900-AF8B6A1B526F}"/>
              </a:ext>
            </a:extLst>
          </p:cNvPr>
          <p:cNvSpPr txBox="1">
            <a:spLocks/>
          </p:cNvSpPr>
          <p:nvPr/>
        </p:nvSpPr>
        <p:spPr bwMode="auto">
          <a:xfrm>
            <a:off x="783664" y="1914696"/>
            <a:ext cx="8324840" cy="2418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59CF4-68AE-858D-BC83-027EE1C40C0A}"/>
              </a:ext>
            </a:extLst>
          </p:cNvPr>
          <p:cNvSpPr/>
          <p:nvPr/>
        </p:nvSpPr>
        <p:spPr>
          <a:xfrm>
            <a:off x="1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rgbClr val="58B8B6">
                  <a:tint val="66000"/>
                  <a:satMod val="160000"/>
                </a:srgbClr>
              </a:gs>
              <a:gs pos="30000">
                <a:srgbClr val="E0F4F4"/>
              </a:gs>
              <a:gs pos="100000">
                <a:srgbClr val="EE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877FBED-962B-0AE7-00A5-2432E9700EA1}"/>
              </a:ext>
            </a:extLst>
          </p:cNvPr>
          <p:cNvSpPr txBox="1">
            <a:spLocks/>
          </p:cNvSpPr>
          <p:nvPr/>
        </p:nvSpPr>
        <p:spPr bwMode="auto">
          <a:xfrm>
            <a:off x="771066" y="1940313"/>
            <a:ext cx="8324840" cy="2418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006DDE-C17B-B3CE-54FA-9AE67AF3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5" y="1528896"/>
            <a:ext cx="7102596" cy="342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Légende : encadrée à une bordure 5">
            <a:extLst>
              <a:ext uri="{FF2B5EF4-FFF2-40B4-BE49-F238E27FC236}">
                <a16:creationId xmlns:a16="http://schemas.microsoft.com/office/drawing/2014/main" id="{8B19BBB7-43F4-65C1-B833-1D17A0FABDDE}"/>
              </a:ext>
            </a:extLst>
          </p:cNvPr>
          <p:cNvSpPr/>
          <p:nvPr/>
        </p:nvSpPr>
        <p:spPr>
          <a:xfrm>
            <a:off x="7332219" y="2264980"/>
            <a:ext cx="1692000" cy="432048"/>
          </a:xfrm>
          <a:prstGeom prst="accentCallout1">
            <a:avLst>
              <a:gd name="adj1" fmla="val 54356"/>
              <a:gd name="adj2" fmla="val -4025"/>
              <a:gd name="adj3" fmla="val 53859"/>
              <a:gd name="adj4" fmla="val -9466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Conseil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automatiquement</a:t>
            </a: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 renseigné</a:t>
            </a:r>
            <a:endParaRPr lang="fr-F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Légende : encadrée à une bordure 6">
            <a:extLst>
              <a:ext uri="{FF2B5EF4-FFF2-40B4-BE49-F238E27FC236}">
                <a16:creationId xmlns:a16="http://schemas.microsoft.com/office/drawing/2014/main" id="{1933FC2E-27AE-B27E-E580-EEF28270AC56}"/>
              </a:ext>
            </a:extLst>
          </p:cNvPr>
          <p:cNvSpPr/>
          <p:nvPr/>
        </p:nvSpPr>
        <p:spPr>
          <a:xfrm>
            <a:off x="7332218" y="3429340"/>
            <a:ext cx="1692000" cy="432048"/>
          </a:xfrm>
          <a:prstGeom prst="accentCallout1">
            <a:avLst>
              <a:gd name="adj1" fmla="val 64831"/>
              <a:gd name="adj2" fmla="val -4581"/>
              <a:gd name="adj3" fmla="val 64336"/>
              <a:gd name="adj4" fmla="val -11049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Ajouter des pièces jointes</a:t>
            </a:r>
            <a:endParaRPr lang="fr-F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égende : double flèche courbée à une bordure 7">
            <a:extLst>
              <a:ext uri="{FF2B5EF4-FFF2-40B4-BE49-F238E27FC236}">
                <a16:creationId xmlns:a16="http://schemas.microsoft.com/office/drawing/2014/main" id="{432833B5-375A-D59B-08CF-8067FA52423F}"/>
              </a:ext>
            </a:extLst>
          </p:cNvPr>
          <p:cNvSpPr/>
          <p:nvPr/>
        </p:nvSpPr>
        <p:spPr>
          <a:xfrm>
            <a:off x="3674187" y="5273770"/>
            <a:ext cx="1689901" cy="459486"/>
          </a:xfrm>
          <a:prstGeom prst="accentCallout3">
            <a:avLst>
              <a:gd name="adj1" fmla="val 47554"/>
              <a:gd name="adj2" fmla="val 103857"/>
              <a:gd name="adj3" fmla="val 47553"/>
              <a:gd name="adj4" fmla="val 148392"/>
              <a:gd name="adj5" fmla="val 1560"/>
              <a:gd name="adj6" fmla="val 148138"/>
              <a:gd name="adj7" fmla="val -235184"/>
              <a:gd name="adj8" fmla="val 148571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Enregistrer le brouillon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pour y revenir plus tard </a:t>
            </a:r>
          </a:p>
        </p:txBody>
      </p:sp>
      <p:sp>
        <p:nvSpPr>
          <p:cNvPr id="9" name="Légende : double flèche courbée à une bordure 8">
            <a:extLst>
              <a:ext uri="{FF2B5EF4-FFF2-40B4-BE49-F238E27FC236}">
                <a16:creationId xmlns:a16="http://schemas.microsoft.com/office/drawing/2014/main" id="{39307B7F-E7CF-7C7C-3ED8-913AD52EA7ED}"/>
              </a:ext>
            </a:extLst>
          </p:cNvPr>
          <p:cNvSpPr/>
          <p:nvPr/>
        </p:nvSpPr>
        <p:spPr>
          <a:xfrm>
            <a:off x="7332218" y="5261749"/>
            <a:ext cx="1692000" cy="459486"/>
          </a:xfrm>
          <a:prstGeom prst="accentCallout3">
            <a:avLst>
              <a:gd name="adj1" fmla="val 47573"/>
              <a:gd name="adj2" fmla="val -3469"/>
              <a:gd name="adj3" fmla="val 47573"/>
              <a:gd name="adj4" fmla="val -20885"/>
              <a:gd name="adj5" fmla="val 40831"/>
              <a:gd name="adj6" fmla="val -21013"/>
              <a:gd name="adj7" fmla="val -231217"/>
              <a:gd name="adj8" fmla="val -21118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Envoyer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le message au Conseil Départemental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F2DAA76-12B2-0A83-B74A-006AE33DE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0" y="32761"/>
            <a:ext cx="772493" cy="86842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3841E70-744C-799D-A5D0-97F1D4B7F2E4}"/>
              </a:ext>
            </a:extLst>
          </p:cNvPr>
          <p:cNvSpPr/>
          <p:nvPr/>
        </p:nvSpPr>
        <p:spPr>
          <a:xfrm>
            <a:off x="415130" y="879807"/>
            <a:ext cx="772493" cy="316945"/>
          </a:xfrm>
          <a:prstGeom prst="roundRect">
            <a:avLst/>
          </a:prstGeom>
          <a:solidFill>
            <a:srgbClr val="58B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44A9C4"/>
                </a:solidFill>
              </a:rPr>
              <a:t>Interfaces </a:t>
            </a:r>
          </a:p>
          <a:p>
            <a:pPr algn="ctr"/>
            <a:r>
              <a:rPr lang="fr-FR" sz="1000" dirty="0">
                <a:solidFill>
                  <a:srgbClr val="44A9C4"/>
                </a:solidFill>
              </a:rPr>
              <a:t>médecin</a:t>
            </a:r>
          </a:p>
        </p:txBody>
      </p:sp>
    </p:spTree>
    <p:extLst>
      <p:ext uri="{BB962C8B-B14F-4D97-AF65-F5344CB8AC3E}">
        <p14:creationId xmlns:p14="http://schemas.microsoft.com/office/powerpoint/2010/main" val="218442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BFB1D-B1A6-4824-8841-85741AB2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33" y="188521"/>
            <a:ext cx="7822471" cy="435951"/>
          </a:xfrm>
        </p:spPr>
        <p:txBody>
          <a:bodyPr>
            <a:normAutofit/>
          </a:bodyPr>
          <a:lstStyle/>
          <a:p>
            <a:r>
              <a:rPr lang="fr-FR" sz="2100" dirty="0"/>
              <a:t>Mon Espace – voir une conversation</a:t>
            </a:r>
            <a:endParaRPr 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59CF4-68AE-858D-BC83-027EE1C40C0A}"/>
              </a:ext>
            </a:extLst>
          </p:cNvPr>
          <p:cNvSpPr/>
          <p:nvPr/>
        </p:nvSpPr>
        <p:spPr>
          <a:xfrm>
            <a:off x="1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rgbClr val="58B8B6">
                  <a:tint val="66000"/>
                  <a:satMod val="160000"/>
                </a:srgbClr>
              </a:gs>
              <a:gs pos="30000">
                <a:srgbClr val="E0F4F4"/>
              </a:gs>
              <a:gs pos="100000">
                <a:srgbClr val="EE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099CB-E076-15AF-800B-3E8A97778B27}"/>
              </a:ext>
            </a:extLst>
          </p:cNvPr>
          <p:cNvSpPr txBox="1">
            <a:spLocks/>
          </p:cNvSpPr>
          <p:nvPr/>
        </p:nvSpPr>
        <p:spPr bwMode="auto">
          <a:xfrm>
            <a:off x="639648" y="2256241"/>
            <a:ext cx="8324840" cy="24185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3B6A3DD-7BC7-C802-4ACF-7EA7A268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65" y="2105297"/>
            <a:ext cx="6807404" cy="427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Légende : encadrée à une bordure 16">
            <a:extLst>
              <a:ext uri="{FF2B5EF4-FFF2-40B4-BE49-F238E27FC236}">
                <a16:creationId xmlns:a16="http://schemas.microsoft.com/office/drawing/2014/main" id="{81619272-4F04-B34D-FC39-F87FD82AFD23}"/>
              </a:ext>
            </a:extLst>
          </p:cNvPr>
          <p:cNvSpPr/>
          <p:nvPr/>
        </p:nvSpPr>
        <p:spPr>
          <a:xfrm>
            <a:off x="7668344" y="2753369"/>
            <a:ext cx="1260000" cy="432048"/>
          </a:xfrm>
          <a:prstGeom prst="accentCallout1">
            <a:avLst>
              <a:gd name="adj1" fmla="val 54355"/>
              <a:gd name="adj2" fmla="val -6214"/>
              <a:gd name="adj3" fmla="val 53859"/>
              <a:gd name="adj4" fmla="val -33934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Télécharger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la conversation</a:t>
            </a:r>
          </a:p>
        </p:txBody>
      </p:sp>
      <p:sp>
        <p:nvSpPr>
          <p:cNvPr id="18" name="Légende : encadrée à une bordure 17">
            <a:extLst>
              <a:ext uri="{FF2B5EF4-FFF2-40B4-BE49-F238E27FC236}">
                <a16:creationId xmlns:a16="http://schemas.microsoft.com/office/drawing/2014/main" id="{06983FFC-32EB-4B78-3402-B366875798AA}"/>
              </a:ext>
            </a:extLst>
          </p:cNvPr>
          <p:cNvSpPr/>
          <p:nvPr/>
        </p:nvSpPr>
        <p:spPr>
          <a:xfrm>
            <a:off x="7668344" y="5200576"/>
            <a:ext cx="1260000" cy="432048"/>
          </a:xfrm>
          <a:prstGeom prst="accentCallout1">
            <a:avLst>
              <a:gd name="adj1" fmla="val 50164"/>
              <a:gd name="adj2" fmla="val -5008"/>
              <a:gd name="adj3" fmla="val 49668"/>
              <a:gd name="adj4" fmla="val -30230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Ecrire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un nouveau message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7B668A-D352-8809-22AA-27F8945AD8A9}"/>
              </a:ext>
            </a:extLst>
          </p:cNvPr>
          <p:cNvGrpSpPr/>
          <p:nvPr/>
        </p:nvGrpSpPr>
        <p:grpSpPr>
          <a:xfrm>
            <a:off x="484054" y="1329801"/>
            <a:ext cx="6965516" cy="703488"/>
            <a:chOff x="1204134" y="5337146"/>
            <a:chExt cx="6965516" cy="703488"/>
          </a:xfrm>
        </p:grpSpPr>
        <p:sp>
          <p:nvSpPr>
            <p:cNvPr id="21" name="Rectangle : avec coins arrondis en diagonale 20">
              <a:extLst>
                <a:ext uri="{FF2B5EF4-FFF2-40B4-BE49-F238E27FC236}">
                  <a16:creationId xmlns:a16="http://schemas.microsoft.com/office/drawing/2014/main" id="{19D7E7C8-842F-67CF-31EB-45478FEB9FA7}"/>
                </a:ext>
              </a:extLst>
            </p:cNvPr>
            <p:cNvSpPr/>
            <p:nvPr/>
          </p:nvSpPr>
          <p:spPr>
            <a:xfrm>
              <a:off x="1339914" y="5472925"/>
              <a:ext cx="6829736" cy="567709"/>
            </a:xfrm>
            <a:prstGeom prst="round2DiagRect">
              <a:avLst/>
            </a:prstGeom>
            <a:solidFill>
              <a:srgbClr val="CCECD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accent1">
                      <a:lumMod val="75000"/>
                    </a:schemeClr>
                  </a:solidFill>
                </a:rPr>
                <a:t>Conformément au Règlement sur la Protection des Données, les conversations sont supprimées un an après leur fermeture. Les médecins peuvent </a:t>
              </a:r>
              <a:r>
                <a:rPr lang="fr-FR" sz="1100" b="1" dirty="0">
                  <a:solidFill>
                    <a:schemeClr val="accent1">
                      <a:lumMod val="75000"/>
                    </a:schemeClr>
                  </a:solidFill>
                </a:rPr>
                <a:t>télécharger</a:t>
              </a:r>
              <a:r>
                <a:rPr lang="fr-FR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100" b="1" dirty="0">
                  <a:solidFill>
                    <a:schemeClr val="accent1">
                      <a:lumMod val="75000"/>
                    </a:schemeClr>
                  </a:solidFill>
                </a:rPr>
                <a:t>la conversation </a:t>
              </a:r>
              <a:r>
                <a:rPr lang="fr-FR" sz="1100" dirty="0">
                  <a:solidFill>
                    <a:schemeClr val="accent1">
                      <a:lumMod val="75000"/>
                    </a:schemeClr>
                  </a:solidFill>
                </a:rPr>
                <a:t>pour la conserver</a:t>
              </a:r>
            </a:p>
          </p:txBody>
        </p:sp>
        <p:pic>
          <p:nvPicPr>
            <p:cNvPr id="4" name="Graphique 3" descr="Épingle avec un remplissage uni">
              <a:extLst>
                <a:ext uri="{FF2B5EF4-FFF2-40B4-BE49-F238E27FC236}">
                  <a16:creationId xmlns:a16="http://schemas.microsoft.com/office/drawing/2014/main" id="{CC0A7455-B8EB-BB30-F2B1-0E9080D71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4134" y="5337146"/>
              <a:ext cx="271557" cy="271557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18C1C600-4A46-449C-B6E4-F11A61F0D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30" y="32761"/>
            <a:ext cx="772493" cy="868424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205A6C9-7955-F0EF-1375-2CE803E34480}"/>
              </a:ext>
            </a:extLst>
          </p:cNvPr>
          <p:cNvSpPr/>
          <p:nvPr/>
        </p:nvSpPr>
        <p:spPr>
          <a:xfrm>
            <a:off x="415130" y="879807"/>
            <a:ext cx="772493" cy="316945"/>
          </a:xfrm>
          <a:prstGeom prst="roundRect">
            <a:avLst/>
          </a:prstGeom>
          <a:solidFill>
            <a:srgbClr val="58B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44A9C4"/>
                </a:solidFill>
              </a:rPr>
              <a:t>Interfaces </a:t>
            </a:r>
          </a:p>
          <a:p>
            <a:pPr algn="ctr"/>
            <a:r>
              <a:rPr lang="fr-FR" sz="1000" dirty="0">
                <a:solidFill>
                  <a:srgbClr val="44A9C4"/>
                </a:solidFill>
              </a:rPr>
              <a:t>médecin</a:t>
            </a:r>
          </a:p>
        </p:txBody>
      </p:sp>
    </p:spTree>
    <p:extLst>
      <p:ext uri="{BB962C8B-B14F-4D97-AF65-F5344CB8AC3E}">
        <p14:creationId xmlns:p14="http://schemas.microsoft.com/office/powerpoint/2010/main" val="261574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BFB1D-B1A6-4824-8841-85741AB2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33" y="188521"/>
            <a:ext cx="7822471" cy="435951"/>
          </a:xfrm>
        </p:spPr>
        <p:txBody>
          <a:bodyPr>
            <a:normAutofit/>
          </a:bodyPr>
          <a:lstStyle/>
          <a:p>
            <a:r>
              <a:rPr lang="fr-FR" sz="2100" dirty="0"/>
              <a:t>Mon Espace – les notifications</a:t>
            </a:r>
            <a:endParaRPr 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59CF4-68AE-858D-BC83-027EE1C40C0A}"/>
              </a:ext>
            </a:extLst>
          </p:cNvPr>
          <p:cNvSpPr/>
          <p:nvPr/>
        </p:nvSpPr>
        <p:spPr>
          <a:xfrm>
            <a:off x="1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rgbClr val="58B8B6">
                  <a:tint val="66000"/>
                  <a:satMod val="160000"/>
                </a:srgbClr>
              </a:gs>
              <a:gs pos="30000">
                <a:srgbClr val="E0F4F4"/>
              </a:gs>
              <a:gs pos="100000">
                <a:srgbClr val="EE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099CB-E076-15AF-800B-3E8A97778B27}"/>
              </a:ext>
            </a:extLst>
          </p:cNvPr>
          <p:cNvSpPr txBox="1">
            <a:spLocks/>
          </p:cNvSpPr>
          <p:nvPr/>
        </p:nvSpPr>
        <p:spPr bwMode="auto">
          <a:xfrm>
            <a:off x="351616" y="1498323"/>
            <a:ext cx="8324840" cy="24185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3802ED-44B0-3EE0-C30E-58061A4CA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16"/>
          <a:stretch/>
        </p:blipFill>
        <p:spPr>
          <a:xfrm>
            <a:off x="591860" y="1500021"/>
            <a:ext cx="5204276" cy="1819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B2D42D-2DC0-555C-BEA3-2E302254D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48"/>
          <a:stretch/>
        </p:blipFill>
        <p:spPr>
          <a:xfrm>
            <a:off x="3731150" y="3644498"/>
            <a:ext cx="5061234" cy="2376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696A0D4-0F86-85B0-C45C-6D46C32A0B94}"/>
              </a:ext>
            </a:extLst>
          </p:cNvPr>
          <p:cNvSpPr/>
          <p:nvPr/>
        </p:nvSpPr>
        <p:spPr>
          <a:xfrm>
            <a:off x="5940152" y="1500021"/>
            <a:ext cx="2852232" cy="1819133"/>
          </a:xfrm>
          <a:prstGeom prst="round2DiagRect">
            <a:avLst>
              <a:gd name="adj1" fmla="val 6270"/>
              <a:gd name="adj2" fmla="val 0"/>
            </a:avLst>
          </a:prstGeom>
          <a:solidFill>
            <a:srgbClr val="CCE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Le médecin est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</a:rPr>
              <a:t>notifié par mail à l’adresse de correspondance 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qu’il a fourni pour ses échanges avec l’Ordre.</a:t>
            </a:r>
          </a:p>
          <a:p>
            <a:pPr algn="ctr"/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Il est invité à se rendre dans sa messagerie lorsque son Conseil lui écrit et lorsqu’une conversation est terminée. </a:t>
            </a:r>
          </a:p>
        </p:txBody>
      </p:sp>
      <p:pic>
        <p:nvPicPr>
          <p:cNvPr id="13" name="Graphique 12" descr="Épingle avec un remplissage uni">
            <a:extLst>
              <a:ext uri="{FF2B5EF4-FFF2-40B4-BE49-F238E27FC236}">
                <a16:creationId xmlns:a16="http://schemas.microsoft.com/office/drawing/2014/main" id="{A152376B-9000-50B4-589D-025A395DE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144" y="1381818"/>
            <a:ext cx="271557" cy="2715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9CA8F5-EE8E-AAE8-A695-AA4BF3A31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30" y="32761"/>
            <a:ext cx="772493" cy="868424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33075F0-8B28-85D0-AAAF-9A3E1CF2D713}"/>
              </a:ext>
            </a:extLst>
          </p:cNvPr>
          <p:cNvSpPr/>
          <p:nvPr/>
        </p:nvSpPr>
        <p:spPr>
          <a:xfrm>
            <a:off x="415130" y="879807"/>
            <a:ext cx="772493" cy="316945"/>
          </a:xfrm>
          <a:prstGeom prst="roundRect">
            <a:avLst/>
          </a:prstGeom>
          <a:solidFill>
            <a:srgbClr val="58B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44A9C4"/>
                </a:solidFill>
              </a:rPr>
              <a:t>Interfaces </a:t>
            </a:r>
          </a:p>
          <a:p>
            <a:pPr algn="ctr"/>
            <a:r>
              <a:rPr lang="fr-FR" sz="1000" dirty="0">
                <a:solidFill>
                  <a:srgbClr val="44A9C4"/>
                </a:solidFill>
              </a:rPr>
              <a:t>médecin</a:t>
            </a:r>
          </a:p>
        </p:txBody>
      </p:sp>
    </p:spTree>
    <p:extLst>
      <p:ext uri="{BB962C8B-B14F-4D97-AF65-F5344CB8AC3E}">
        <p14:creationId xmlns:p14="http://schemas.microsoft.com/office/powerpoint/2010/main" val="152043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Type de documents pour le Classeur numérique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3538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3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8E4EA-8137-56F3-C1F2-9FD5533F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4624"/>
            <a:ext cx="9109697" cy="570111"/>
          </a:xfrm>
        </p:spPr>
        <p:txBody>
          <a:bodyPr>
            <a:noAutofit/>
          </a:bodyPr>
          <a:lstStyle/>
          <a:p>
            <a:r>
              <a:rPr lang="fr-FR" sz="2400" dirty="0"/>
              <a:t>Messagerie mon espace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BD287BB-0296-3FA8-F68D-BE412708E91A}"/>
              </a:ext>
            </a:extLst>
          </p:cNvPr>
          <p:cNvSpPr/>
          <p:nvPr/>
        </p:nvSpPr>
        <p:spPr>
          <a:xfrm>
            <a:off x="827584" y="1009365"/>
            <a:ext cx="7695679" cy="8611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3C68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2B61E492-7DD4-A036-B727-116A725A820A}"/>
              </a:ext>
            </a:extLst>
          </p:cNvPr>
          <p:cNvSpPr txBox="1">
            <a:spLocks/>
          </p:cNvSpPr>
          <p:nvPr/>
        </p:nvSpPr>
        <p:spPr bwMode="auto">
          <a:xfrm>
            <a:off x="1077937" y="980728"/>
            <a:ext cx="7238480" cy="73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Un service mis à disposition de tous les médecins, internes, docteurs juniors via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MonEspace</a:t>
            </a: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FCD618C4-E218-DB4F-BFAF-E8621E444B50}"/>
              </a:ext>
            </a:extLst>
          </p:cNvPr>
          <p:cNvSpPr/>
          <p:nvPr/>
        </p:nvSpPr>
        <p:spPr>
          <a:xfrm>
            <a:off x="611560" y="749224"/>
            <a:ext cx="457200" cy="4572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8FF3258-FC38-0662-1D6A-C5598CF2ADC8}"/>
              </a:ext>
            </a:extLst>
          </p:cNvPr>
          <p:cNvSpPr/>
          <p:nvPr/>
        </p:nvSpPr>
        <p:spPr>
          <a:xfrm>
            <a:off x="827585" y="2248981"/>
            <a:ext cx="7695679" cy="93189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3C68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id="{FAE0F6FA-3B3D-7440-1E43-86D993DEB7B3}"/>
              </a:ext>
            </a:extLst>
          </p:cNvPr>
          <p:cNvSpPr/>
          <p:nvPr/>
        </p:nvSpPr>
        <p:spPr>
          <a:xfrm>
            <a:off x="620736" y="1988840"/>
            <a:ext cx="457200" cy="4572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70C78A42-3A2B-5CD1-0332-E42ED2DE6C41}"/>
              </a:ext>
            </a:extLst>
          </p:cNvPr>
          <p:cNvSpPr txBox="1">
            <a:spLocks/>
          </p:cNvSpPr>
          <p:nvPr/>
        </p:nvSpPr>
        <p:spPr bwMode="auto">
          <a:xfrm>
            <a:off x="1077936" y="2308380"/>
            <a:ext cx="7349272" cy="73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Un service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sécurisé</a:t>
            </a: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 qui garantie l’identité de votre interlocuteur par le biais de la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double authentification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F475FC4-A31B-48B3-FBA1-F816BBD64294}"/>
              </a:ext>
            </a:extLst>
          </p:cNvPr>
          <p:cNvSpPr/>
          <p:nvPr/>
        </p:nvSpPr>
        <p:spPr>
          <a:xfrm>
            <a:off x="827585" y="3617132"/>
            <a:ext cx="7695680" cy="87252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3C68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F71F31B3-58CF-2AF9-87A5-FBCC8E930EEB}"/>
              </a:ext>
            </a:extLst>
          </p:cNvPr>
          <p:cNvSpPr/>
          <p:nvPr/>
        </p:nvSpPr>
        <p:spPr>
          <a:xfrm>
            <a:off x="620736" y="3356992"/>
            <a:ext cx="457200" cy="4572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B694F99E-F9E9-462F-6C16-109B0BE67BD6}"/>
              </a:ext>
            </a:extLst>
          </p:cNvPr>
          <p:cNvSpPr txBox="1">
            <a:spLocks/>
          </p:cNvSpPr>
          <p:nvPr/>
        </p:nvSpPr>
        <p:spPr bwMode="auto">
          <a:xfrm>
            <a:off x="1068760" y="3676532"/>
            <a:ext cx="7454504" cy="73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Un service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intégré</a:t>
            </a: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 qui permet le stockage des pièces jointes dans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le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Classeur </a:t>
            </a: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du médecin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3544E9C-47F6-D4E3-0843-77065E627AE3}"/>
              </a:ext>
            </a:extLst>
          </p:cNvPr>
          <p:cNvSpPr/>
          <p:nvPr/>
        </p:nvSpPr>
        <p:spPr>
          <a:xfrm>
            <a:off x="794359" y="4860734"/>
            <a:ext cx="7728903" cy="87252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3C68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7167B1D7-8BD9-F3C9-2E6C-B9B536369941}"/>
              </a:ext>
            </a:extLst>
          </p:cNvPr>
          <p:cNvSpPr/>
          <p:nvPr/>
        </p:nvSpPr>
        <p:spPr>
          <a:xfrm>
            <a:off x="598985" y="4609547"/>
            <a:ext cx="457200" cy="4572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09CFCB99-E042-48D4-2075-14FEF7F50E4F}"/>
              </a:ext>
            </a:extLst>
          </p:cNvPr>
          <p:cNvSpPr txBox="1">
            <a:spLocks/>
          </p:cNvSpPr>
          <p:nvPr/>
        </p:nvSpPr>
        <p:spPr bwMode="auto">
          <a:xfrm>
            <a:off x="1077935" y="4872533"/>
            <a:ext cx="7349273" cy="64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Une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gestion facilitée </a:t>
            </a: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avec une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centralisation</a:t>
            </a:r>
            <a:r>
              <a:rPr lang="fr-FR" sz="1600" cap="none" dirty="0">
                <a:solidFill>
                  <a:srgbClr val="4F81BD">
                    <a:lumMod val="75000"/>
                  </a:srgbClr>
                </a:solidFill>
              </a:rPr>
              <a:t> des échanges et un </a:t>
            </a:r>
            <a:r>
              <a:rPr lang="fr-FR" sz="1600" b="1" cap="none" dirty="0">
                <a:solidFill>
                  <a:srgbClr val="4F81BD">
                    <a:lumMod val="75000"/>
                  </a:srgbClr>
                </a:solidFill>
              </a:rPr>
              <a:t>accès rapide aux informations Ordinal</a:t>
            </a:r>
          </a:p>
        </p:txBody>
      </p:sp>
    </p:spTree>
    <p:extLst>
      <p:ext uri="{BB962C8B-B14F-4D97-AF65-F5344CB8AC3E}">
        <p14:creationId xmlns:p14="http://schemas.microsoft.com/office/powerpoint/2010/main" val="359009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8" y="0"/>
            <a:ext cx="8419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129"/>
            <a:ext cx="9144000" cy="4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656"/>
            <a:ext cx="9144000" cy="45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BFB1D-B1A6-4824-8841-85741AB2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41" y="188521"/>
            <a:ext cx="7822471" cy="435951"/>
          </a:xfrm>
        </p:spPr>
        <p:txBody>
          <a:bodyPr>
            <a:normAutofit/>
          </a:bodyPr>
          <a:lstStyle/>
          <a:p>
            <a:r>
              <a:rPr lang="fr-FR" sz="2100" dirty="0"/>
              <a:t>Mon Espace – Accéder à la messagerie mon espace</a:t>
            </a:r>
            <a:endParaRPr 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BC65A15E-84D7-45C7-9900-AF8B6A1B526F}"/>
              </a:ext>
            </a:extLst>
          </p:cNvPr>
          <p:cNvSpPr txBox="1">
            <a:spLocks/>
          </p:cNvSpPr>
          <p:nvPr/>
        </p:nvSpPr>
        <p:spPr bwMode="auto">
          <a:xfrm>
            <a:off x="364214" y="1366528"/>
            <a:ext cx="8324840" cy="24185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12D55D-BF92-A73E-9A67-1C628BB9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84227"/>
            <a:ext cx="3467083" cy="1668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43FC03-9B61-B00F-B397-D8C84FC7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90563"/>
            <a:ext cx="5489015" cy="131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26BD1F-DFB9-764E-3EF0-B9ACCFA8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833229"/>
            <a:ext cx="5066993" cy="1128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759CF4-68AE-858D-BC83-027EE1C40C0A}"/>
              </a:ext>
            </a:extLst>
          </p:cNvPr>
          <p:cNvSpPr/>
          <p:nvPr/>
        </p:nvSpPr>
        <p:spPr>
          <a:xfrm>
            <a:off x="1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rgbClr val="58B8B6">
                  <a:tint val="66000"/>
                  <a:satMod val="160000"/>
                </a:srgbClr>
              </a:gs>
              <a:gs pos="30000">
                <a:srgbClr val="E0F4F4"/>
              </a:gs>
              <a:gs pos="100000">
                <a:srgbClr val="EE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120A199-B49C-A8EB-D3EF-865C6BB83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30" y="32761"/>
            <a:ext cx="772493" cy="868424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72B8997-23D9-151C-AB07-90EF01E3EA01}"/>
              </a:ext>
            </a:extLst>
          </p:cNvPr>
          <p:cNvSpPr/>
          <p:nvPr/>
        </p:nvSpPr>
        <p:spPr>
          <a:xfrm>
            <a:off x="415130" y="879807"/>
            <a:ext cx="772493" cy="316945"/>
          </a:xfrm>
          <a:prstGeom prst="roundRect">
            <a:avLst/>
          </a:prstGeom>
          <a:solidFill>
            <a:srgbClr val="58B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44A9C4"/>
                </a:solidFill>
              </a:rPr>
              <a:t>Interfaces </a:t>
            </a:r>
          </a:p>
          <a:p>
            <a:pPr algn="ctr"/>
            <a:r>
              <a:rPr lang="fr-FR" sz="1000" dirty="0">
                <a:solidFill>
                  <a:srgbClr val="44A9C4"/>
                </a:solidFill>
              </a:rPr>
              <a:t>médecin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8C6EB1C-87CB-DFA6-C4B2-375F162F68E7}"/>
              </a:ext>
            </a:extLst>
          </p:cNvPr>
          <p:cNvGrpSpPr/>
          <p:nvPr/>
        </p:nvGrpSpPr>
        <p:grpSpPr>
          <a:xfrm>
            <a:off x="5195964" y="1112325"/>
            <a:ext cx="2992843" cy="1740611"/>
            <a:chOff x="1204134" y="5337146"/>
            <a:chExt cx="2992843" cy="1740611"/>
          </a:xfrm>
        </p:grpSpPr>
        <p:sp>
          <p:nvSpPr>
            <p:cNvPr id="8" name="Rectangle : avec coins arrondis en diagonale 7">
              <a:extLst>
                <a:ext uri="{FF2B5EF4-FFF2-40B4-BE49-F238E27FC236}">
                  <a16:creationId xmlns:a16="http://schemas.microsoft.com/office/drawing/2014/main" id="{466B56B6-F304-41B1-7A9D-AC1E2CBC786E}"/>
                </a:ext>
              </a:extLst>
            </p:cNvPr>
            <p:cNvSpPr/>
            <p:nvPr/>
          </p:nvSpPr>
          <p:spPr>
            <a:xfrm>
              <a:off x="1339914" y="5472925"/>
              <a:ext cx="2857063" cy="1604832"/>
            </a:xfrm>
            <a:prstGeom prst="round2DiagRect">
              <a:avLst>
                <a:gd name="adj1" fmla="val 3779"/>
                <a:gd name="adj2" fmla="val 0"/>
              </a:avLst>
            </a:prstGeom>
            <a:solidFill>
              <a:srgbClr val="CCECD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accent1">
                      <a:lumMod val="75000"/>
                    </a:schemeClr>
                  </a:solidFill>
                </a:rPr>
                <a:t>Les médecins, les internes et les docteurs juniors peuvent accéder à leur Messagerie après connexion à Mon Espace. </a:t>
              </a:r>
            </a:p>
            <a:p>
              <a:pPr algn="ctr"/>
              <a:endParaRPr lang="fr-FR" sz="11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fr-FR" sz="1100" dirty="0">
                  <a:solidFill>
                    <a:schemeClr val="accent1">
                      <a:lumMod val="75000"/>
                    </a:schemeClr>
                  </a:solidFill>
                </a:rPr>
                <a:t>L’accès est sécurisé par une </a:t>
              </a:r>
              <a:r>
                <a:rPr lang="fr-FR" sz="1100" b="1" dirty="0">
                  <a:solidFill>
                    <a:schemeClr val="accent1">
                      <a:lumMod val="75000"/>
                    </a:schemeClr>
                  </a:solidFill>
                </a:rPr>
                <a:t>double authentification </a:t>
              </a:r>
              <a:r>
                <a:rPr lang="fr-FR" sz="1100" dirty="0">
                  <a:solidFill>
                    <a:schemeClr val="accent1">
                      <a:lumMod val="75000"/>
                    </a:schemeClr>
                  </a:solidFill>
                </a:rPr>
                <a:t>: le médecin doit saisir le </a:t>
              </a:r>
              <a:r>
                <a:rPr lang="fr-FR" sz="1100" b="1" dirty="0">
                  <a:solidFill>
                    <a:schemeClr val="accent1">
                      <a:lumMod val="75000"/>
                    </a:schemeClr>
                  </a:solidFill>
                </a:rPr>
                <a:t>code reçu par SMS sur son numéro de téléphone de correspondance </a:t>
              </a:r>
              <a:r>
                <a:rPr lang="fr-FR" sz="1100" dirty="0">
                  <a:solidFill>
                    <a:schemeClr val="accent1">
                      <a:lumMod val="75000"/>
                    </a:schemeClr>
                  </a:solidFill>
                </a:rPr>
                <a:t>avec l’Ordre</a:t>
              </a:r>
            </a:p>
          </p:txBody>
        </p:sp>
        <p:pic>
          <p:nvPicPr>
            <p:cNvPr id="9" name="Graphique 8" descr="Épingle avec un remplissage uni">
              <a:extLst>
                <a:ext uri="{FF2B5EF4-FFF2-40B4-BE49-F238E27FC236}">
                  <a16:creationId xmlns:a16="http://schemas.microsoft.com/office/drawing/2014/main" id="{CC0C9B20-D341-7277-775C-13BB572B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04134" y="5337146"/>
              <a:ext cx="271557" cy="2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21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BFB1D-B1A6-4824-8841-85741AB2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88521"/>
            <a:ext cx="7822471" cy="435951"/>
          </a:xfrm>
        </p:spPr>
        <p:txBody>
          <a:bodyPr>
            <a:normAutofit/>
          </a:bodyPr>
          <a:lstStyle/>
          <a:p>
            <a:r>
              <a:rPr lang="fr-FR" sz="2100" dirty="0"/>
              <a:t>Mon Espace – Accéder à la messagerie mon espace</a:t>
            </a:r>
            <a:endParaRPr 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BC65A15E-84D7-45C7-9900-AF8B6A1B526F}"/>
              </a:ext>
            </a:extLst>
          </p:cNvPr>
          <p:cNvSpPr txBox="1">
            <a:spLocks/>
          </p:cNvSpPr>
          <p:nvPr/>
        </p:nvSpPr>
        <p:spPr bwMode="auto">
          <a:xfrm>
            <a:off x="364214" y="1366528"/>
            <a:ext cx="8324840" cy="24185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59CF4-68AE-858D-BC83-027EE1C40C0A}"/>
              </a:ext>
            </a:extLst>
          </p:cNvPr>
          <p:cNvSpPr/>
          <p:nvPr/>
        </p:nvSpPr>
        <p:spPr>
          <a:xfrm>
            <a:off x="1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rgbClr val="58B8B6">
                  <a:tint val="66000"/>
                  <a:satMod val="160000"/>
                </a:srgbClr>
              </a:gs>
              <a:gs pos="30000">
                <a:srgbClr val="E0F4F4"/>
              </a:gs>
              <a:gs pos="100000">
                <a:srgbClr val="EE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281D57-F57B-C767-5B95-12AE3B23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54" y="893640"/>
            <a:ext cx="6752126" cy="5097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DE0FDF-8158-DBD8-0130-9DC265CDE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0" y="32761"/>
            <a:ext cx="772493" cy="868424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41CB1CE-B2BA-2EA3-43A2-9B70B62BBD21}"/>
              </a:ext>
            </a:extLst>
          </p:cNvPr>
          <p:cNvSpPr/>
          <p:nvPr/>
        </p:nvSpPr>
        <p:spPr>
          <a:xfrm>
            <a:off x="415130" y="879807"/>
            <a:ext cx="772493" cy="316945"/>
          </a:xfrm>
          <a:prstGeom prst="roundRect">
            <a:avLst/>
          </a:prstGeom>
          <a:solidFill>
            <a:srgbClr val="58B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44A9C4"/>
                </a:solidFill>
              </a:rPr>
              <a:t>Interfaces </a:t>
            </a:r>
          </a:p>
          <a:p>
            <a:pPr algn="ctr"/>
            <a:r>
              <a:rPr lang="fr-FR" sz="1000" dirty="0">
                <a:solidFill>
                  <a:srgbClr val="44A9C4"/>
                </a:solidFill>
              </a:rPr>
              <a:t>médecin</a:t>
            </a:r>
          </a:p>
        </p:txBody>
      </p:sp>
    </p:spTree>
    <p:extLst>
      <p:ext uri="{BB962C8B-B14F-4D97-AF65-F5344CB8AC3E}">
        <p14:creationId xmlns:p14="http://schemas.microsoft.com/office/powerpoint/2010/main" val="143772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BFB1D-B1A6-4824-8841-85741AB2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88521"/>
            <a:ext cx="7822471" cy="435951"/>
          </a:xfrm>
        </p:spPr>
        <p:txBody>
          <a:bodyPr>
            <a:normAutofit/>
          </a:bodyPr>
          <a:lstStyle/>
          <a:p>
            <a:r>
              <a:rPr lang="fr-FR" sz="2100" dirty="0"/>
              <a:t>Mon Espace – voir la page d’accueil</a:t>
            </a:r>
            <a:endParaRPr 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BC65A15E-84D7-45C7-9900-AF8B6A1B526F}"/>
              </a:ext>
            </a:extLst>
          </p:cNvPr>
          <p:cNvSpPr txBox="1">
            <a:spLocks/>
          </p:cNvSpPr>
          <p:nvPr/>
        </p:nvSpPr>
        <p:spPr bwMode="auto">
          <a:xfrm>
            <a:off x="783664" y="1852581"/>
            <a:ext cx="8324840" cy="2418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59CF4-68AE-858D-BC83-027EE1C40C0A}"/>
              </a:ext>
            </a:extLst>
          </p:cNvPr>
          <p:cNvSpPr/>
          <p:nvPr/>
        </p:nvSpPr>
        <p:spPr>
          <a:xfrm>
            <a:off x="1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rgbClr val="58B8B6">
                  <a:tint val="66000"/>
                  <a:satMod val="160000"/>
                </a:srgbClr>
              </a:gs>
              <a:gs pos="30000">
                <a:srgbClr val="E0F4F4"/>
              </a:gs>
              <a:gs pos="100000">
                <a:srgbClr val="EE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877FBED-962B-0AE7-00A5-2432E9700EA1}"/>
              </a:ext>
            </a:extLst>
          </p:cNvPr>
          <p:cNvSpPr txBox="1">
            <a:spLocks/>
          </p:cNvSpPr>
          <p:nvPr/>
        </p:nvSpPr>
        <p:spPr bwMode="auto">
          <a:xfrm>
            <a:off x="771066" y="1878198"/>
            <a:ext cx="8324840" cy="2418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600" cap="all">
                <a:solidFill>
                  <a:srgbClr val="00539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47B191D-428D-553C-100C-D033467B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04" y="1947509"/>
            <a:ext cx="5920213" cy="313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Légende : encadrée à une bordure 22">
            <a:extLst>
              <a:ext uri="{FF2B5EF4-FFF2-40B4-BE49-F238E27FC236}">
                <a16:creationId xmlns:a16="http://schemas.microsoft.com/office/drawing/2014/main" id="{8093BFD6-1C5B-9434-B839-BBE33964C9FE}"/>
              </a:ext>
            </a:extLst>
          </p:cNvPr>
          <p:cNvSpPr/>
          <p:nvPr/>
        </p:nvSpPr>
        <p:spPr>
          <a:xfrm>
            <a:off x="7740352" y="2546901"/>
            <a:ext cx="1260000" cy="432048"/>
          </a:xfrm>
          <a:prstGeom prst="accentCallout1">
            <a:avLst>
              <a:gd name="adj1" fmla="val 50164"/>
              <a:gd name="adj2" fmla="val -5008"/>
              <a:gd name="adj3" fmla="val 49668"/>
              <a:gd name="adj4" fmla="val -32546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Filtrer / Trier l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es conversations</a:t>
            </a:r>
          </a:p>
        </p:txBody>
      </p:sp>
      <p:sp>
        <p:nvSpPr>
          <p:cNvPr id="24" name="Légende : encadrée à une bordure 23">
            <a:extLst>
              <a:ext uri="{FF2B5EF4-FFF2-40B4-BE49-F238E27FC236}">
                <a16:creationId xmlns:a16="http://schemas.microsoft.com/office/drawing/2014/main" id="{7E9743B8-377D-4365-A462-F04571E3A355}"/>
              </a:ext>
            </a:extLst>
          </p:cNvPr>
          <p:cNvSpPr/>
          <p:nvPr/>
        </p:nvSpPr>
        <p:spPr>
          <a:xfrm>
            <a:off x="7740352" y="3335763"/>
            <a:ext cx="1260000" cy="432048"/>
          </a:xfrm>
          <a:prstGeom prst="accentCallout1">
            <a:avLst>
              <a:gd name="adj1" fmla="val 50164"/>
              <a:gd name="adj2" fmla="val -5008"/>
              <a:gd name="adj3" fmla="val 49668"/>
              <a:gd name="adj4" fmla="val -32546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Voir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une conversation</a:t>
            </a:r>
          </a:p>
        </p:txBody>
      </p:sp>
      <p:sp>
        <p:nvSpPr>
          <p:cNvPr id="25" name="Légende : encadrée à une bordure 24">
            <a:extLst>
              <a:ext uri="{FF2B5EF4-FFF2-40B4-BE49-F238E27FC236}">
                <a16:creationId xmlns:a16="http://schemas.microsoft.com/office/drawing/2014/main" id="{E9550F07-438B-7E0D-FE41-BA7A48D488DE}"/>
              </a:ext>
            </a:extLst>
          </p:cNvPr>
          <p:cNvSpPr/>
          <p:nvPr/>
        </p:nvSpPr>
        <p:spPr>
          <a:xfrm>
            <a:off x="7740106" y="4080713"/>
            <a:ext cx="1260000" cy="432048"/>
          </a:xfrm>
          <a:prstGeom prst="accentCallout1">
            <a:avLst>
              <a:gd name="adj1" fmla="val 50164"/>
              <a:gd name="adj2" fmla="val -5008"/>
              <a:gd name="adj3" fmla="val 49668"/>
              <a:gd name="adj4" fmla="val -32546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Conversation avec un message </a:t>
            </a: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non lu</a:t>
            </a:r>
            <a:endParaRPr lang="fr-F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Légende : encadrée à une bordure 28">
            <a:extLst>
              <a:ext uri="{FF2B5EF4-FFF2-40B4-BE49-F238E27FC236}">
                <a16:creationId xmlns:a16="http://schemas.microsoft.com/office/drawing/2014/main" id="{DE32295D-9CD7-85AB-6211-A13A667EC8D6}"/>
              </a:ext>
            </a:extLst>
          </p:cNvPr>
          <p:cNvSpPr/>
          <p:nvPr/>
        </p:nvSpPr>
        <p:spPr>
          <a:xfrm>
            <a:off x="287664" y="2258869"/>
            <a:ext cx="1260000" cy="432048"/>
          </a:xfrm>
          <a:prstGeom prst="accentCallout1">
            <a:avLst>
              <a:gd name="adj1" fmla="val 62737"/>
              <a:gd name="adj2" fmla="val 105552"/>
              <a:gd name="adj3" fmla="val 62241"/>
              <a:gd name="adj4" fmla="val 118232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Ecrire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 au Conseil</a:t>
            </a:r>
          </a:p>
        </p:txBody>
      </p:sp>
      <p:sp>
        <p:nvSpPr>
          <p:cNvPr id="30" name="Légende : encadrée à une bordure 29">
            <a:extLst>
              <a:ext uri="{FF2B5EF4-FFF2-40B4-BE49-F238E27FC236}">
                <a16:creationId xmlns:a16="http://schemas.microsoft.com/office/drawing/2014/main" id="{71FCB3E4-AC13-EBC3-5DB2-247F758222F4}"/>
              </a:ext>
            </a:extLst>
          </p:cNvPr>
          <p:cNvSpPr/>
          <p:nvPr/>
        </p:nvSpPr>
        <p:spPr>
          <a:xfrm>
            <a:off x="287664" y="2834933"/>
            <a:ext cx="1260000" cy="432048"/>
          </a:xfrm>
          <a:prstGeom prst="accentCallout1">
            <a:avLst>
              <a:gd name="adj1" fmla="val 33401"/>
              <a:gd name="adj2" fmla="val 104834"/>
              <a:gd name="adj3" fmla="val 32905"/>
              <a:gd name="adj4" fmla="val 117513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Accéder à </a:t>
            </a: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Mes Brouillons</a:t>
            </a:r>
            <a:endParaRPr lang="fr-F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Légende : double flèche courbée à une bordure 2">
            <a:extLst>
              <a:ext uri="{FF2B5EF4-FFF2-40B4-BE49-F238E27FC236}">
                <a16:creationId xmlns:a16="http://schemas.microsoft.com/office/drawing/2014/main" id="{7203DCEF-0D71-BD54-5148-57C70467ECA8}"/>
              </a:ext>
            </a:extLst>
          </p:cNvPr>
          <p:cNvSpPr/>
          <p:nvPr/>
        </p:nvSpPr>
        <p:spPr>
          <a:xfrm>
            <a:off x="7740352" y="1136247"/>
            <a:ext cx="1260000" cy="459486"/>
          </a:xfrm>
          <a:prstGeom prst="accentCallout3">
            <a:avLst>
              <a:gd name="adj1" fmla="val 59375"/>
              <a:gd name="adj2" fmla="val -5264"/>
              <a:gd name="adj3" fmla="val 59375"/>
              <a:gd name="adj4" fmla="val -54508"/>
              <a:gd name="adj5" fmla="val 58701"/>
              <a:gd name="adj6" fmla="val -55296"/>
              <a:gd name="adj7" fmla="val 168736"/>
              <a:gd name="adj8" fmla="val -55399"/>
            </a:avLst>
          </a:prstGeom>
          <a:solidFill>
            <a:srgbClr val="DCEAF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Accéder à </a:t>
            </a: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MonEspace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FDC963-4086-4D64-5101-7C7BF659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0" y="32761"/>
            <a:ext cx="772493" cy="86842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EC43675-F32E-EA88-EDDD-12EDE883C61E}"/>
              </a:ext>
            </a:extLst>
          </p:cNvPr>
          <p:cNvSpPr/>
          <p:nvPr/>
        </p:nvSpPr>
        <p:spPr>
          <a:xfrm>
            <a:off x="415130" y="879807"/>
            <a:ext cx="772493" cy="316945"/>
          </a:xfrm>
          <a:prstGeom prst="roundRect">
            <a:avLst/>
          </a:prstGeom>
          <a:solidFill>
            <a:srgbClr val="58B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44A9C4"/>
                </a:solidFill>
              </a:rPr>
              <a:t>Interfaces </a:t>
            </a:r>
          </a:p>
          <a:p>
            <a:pPr algn="ctr"/>
            <a:r>
              <a:rPr lang="fr-FR" sz="1000" dirty="0">
                <a:solidFill>
                  <a:srgbClr val="44A9C4"/>
                </a:solidFill>
              </a:rPr>
              <a:t>médecin</a:t>
            </a:r>
          </a:p>
        </p:txBody>
      </p:sp>
    </p:spTree>
    <p:extLst>
      <p:ext uri="{BB962C8B-B14F-4D97-AF65-F5344CB8AC3E}">
        <p14:creationId xmlns:p14="http://schemas.microsoft.com/office/powerpoint/2010/main" val="1665210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296</Words>
  <Application>Microsoft Office PowerPoint</Application>
  <PresentationFormat>Affichage à l'écran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Présentation PowerPoint</vt:lpstr>
      <vt:lpstr>Présentation PowerPoint</vt:lpstr>
      <vt:lpstr>Messagerie mon espace</vt:lpstr>
      <vt:lpstr>Présentation PowerPoint</vt:lpstr>
      <vt:lpstr>Présentation PowerPoint</vt:lpstr>
      <vt:lpstr>Présentation PowerPoint</vt:lpstr>
      <vt:lpstr>Mon Espace – Accéder à la messagerie mon espace</vt:lpstr>
      <vt:lpstr>Mon Espace – Accéder à la messagerie mon espace</vt:lpstr>
      <vt:lpstr>Mon Espace – voir la page d’accueil</vt:lpstr>
      <vt:lpstr>Mon Espace – écrire au conseil</vt:lpstr>
      <vt:lpstr>Mon Espace – voir une conversation</vt:lpstr>
      <vt:lpstr>Mon Espace – les notifications</vt:lpstr>
      <vt:lpstr>Type de documents pour le Classeur numérique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Delzenne</dc:creator>
  <cp:lastModifiedBy>Ingrid Hennion</cp:lastModifiedBy>
  <cp:revision>11</cp:revision>
  <dcterms:created xsi:type="dcterms:W3CDTF">2023-01-22T21:03:44Z</dcterms:created>
  <dcterms:modified xsi:type="dcterms:W3CDTF">2023-01-24T11:00:24Z</dcterms:modified>
</cp:coreProperties>
</file>