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70" r:id="rId2"/>
    <p:sldId id="268" r:id="rId3"/>
    <p:sldId id="275" r:id="rId4"/>
    <p:sldId id="269" r:id="rId5"/>
    <p:sldId id="273" r:id="rId6"/>
    <p:sldId id="274" r:id="rId7"/>
    <p:sldId id="271" r:id="rId8"/>
    <p:sldId id="285" r:id="rId9"/>
    <p:sldId id="288" r:id="rId10"/>
    <p:sldId id="284" r:id="rId11"/>
    <p:sldId id="272" r:id="rId12"/>
    <p:sldId id="267" r:id="rId13"/>
    <p:sldId id="289" r:id="rId14"/>
    <p:sldId id="276" r:id="rId15"/>
    <p:sldId id="258" r:id="rId16"/>
    <p:sldId id="259" r:id="rId17"/>
    <p:sldId id="260" r:id="rId18"/>
    <p:sldId id="257" r:id="rId19"/>
    <p:sldId id="261" r:id="rId20"/>
    <p:sldId id="262" r:id="rId21"/>
    <p:sldId id="264" r:id="rId22"/>
    <p:sldId id="279" r:id="rId23"/>
    <p:sldId id="277" r:id="rId24"/>
    <p:sldId id="283" r:id="rId25"/>
    <p:sldId id="290" r:id="rId26"/>
    <p:sldId id="291"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0CDA41-76EC-496B-8C00-BF2BA2D4EE8A}" v="60" dt="2023-09-09T07:38:30.62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93" autoAdjust="0"/>
  </p:normalViewPr>
  <p:slideViewPr>
    <p:cSldViewPr snapToGrid="0">
      <p:cViewPr varScale="1">
        <p:scale>
          <a:sx n="108" d="100"/>
          <a:sy n="108" d="100"/>
        </p:scale>
        <p:origin x="67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fr-FR" dirty="0"/>
              <a:t>INSCRIPTION AU TABLEAU</a:t>
            </a:r>
          </a:p>
        </c:rich>
      </c:tx>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fr-FR"/>
        </a:p>
      </c:txPr>
    </c:title>
    <c:autoTitleDeleted val="0"/>
    <c:plotArea>
      <c:layout>
        <c:manualLayout>
          <c:layoutTarget val="inner"/>
          <c:xMode val="edge"/>
          <c:yMode val="edge"/>
          <c:x val="0.20722030104751629"/>
          <c:y val="0.1885564520974371"/>
          <c:w val="0.77532721021908113"/>
          <c:h val="0.73525382241802695"/>
        </c:manualLayout>
      </c:layout>
      <c:barChart>
        <c:barDir val="col"/>
        <c:grouping val="clustered"/>
        <c:varyColors val="0"/>
        <c:ser>
          <c:idx val="0"/>
          <c:order val="0"/>
          <c:tx>
            <c:strRef>
              <c:f>Feuil1!$B$1</c:f>
              <c:strCache>
                <c:ptCount val="1"/>
                <c:pt idx="0">
                  <c:v>1er semestre</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Feuil1!$A$2:$A$3</c:f>
              <c:numCache>
                <c:formatCode>General</c:formatCode>
                <c:ptCount val="2"/>
                <c:pt idx="0">
                  <c:v>2022</c:v>
                </c:pt>
                <c:pt idx="1">
                  <c:v>2023</c:v>
                </c:pt>
              </c:numCache>
            </c:numRef>
          </c:cat>
          <c:val>
            <c:numRef>
              <c:f>Feuil1!$B$2:$B$3</c:f>
              <c:numCache>
                <c:formatCode>General</c:formatCode>
                <c:ptCount val="2"/>
                <c:pt idx="0">
                  <c:v>121</c:v>
                </c:pt>
                <c:pt idx="1">
                  <c:v>104</c:v>
                </c:pt>
              </c:numCache>
            </c:numRef>
          </c:val>
          <c:extLst>
            <c:ext xmlns:c16="http://schemas.microsoft.com/office/drawing/2014/chart" uri="{C3380CC4-5D6E-409C-BE32-E72D297353CC}">
              <c16:uniqueId val="{00000000-561C-49BE-8B7E-628067FAC681}"/>
            </c:ext>
          </c:extLst>
        </c:ser>
        <c:ser>
          <c:idx val="1"/>
          <c:order val="1"/>
          <c:tx>
            <c:strRef>
              <c:f>Feuil1!$C$1</c:f>
              <c:strCache>
                <c:ptCount val="1"/>
                <c:pt idx="0">
                  <c:v>2ème semestre</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Feuil1!$A$2:$A$3</c:f>
              <c:numCache>
                <c:formatCode>General</c:formatCode>
                <c:ptCount val="2"/>
                <c:pt idx="0">
                  <c:v>2022</c:v>
                </c:pt>
                <c:pt idx="1">
                  <c:v>2023</c:v>
                </c:pt>
              </c:numCache>
            </c:numRef>
          </c:cat>
          <c:val>
            <c:numRef>
              <c:f>Feuil1!$C$2:$C$3</c:f>
              <c:numCache>
                <c:formatCode>General</c:formatCode>
                <c:ptCount val="2"/>
                <c:pt idx="0">
                  <c:v>91</c:v>
                </c:pt>
              </c:numCache>
            </c:numRef>
          </c:val>
          <c:extLst>
            <c:ext xmlns:c16="http://schemas.microsoft.com/office/drawing/2014/chart" uri="{C3380CC4-5D6E-409C-BE32-E72D297353CC}">
              <c16:uniqueId val="{00000001-561C-49BE-8B7E-628067FAC681}"/>
            </c:ext>
          </c:extLst>
        </c:ser>
        <c:dLbls>
          <c:showLegendKey val="0"/>
          <c:showVal val="0"/>
          <c:showCatName val="0"/>
          <c:showSerName val="0"/>
          <c:showPercent val="0"/>
          <c:showBubbleSize val="0"/>
        </c:dLbls>
        <c:gapWidth val="160"/>
        <c:axId val="1576855023"/>
        <c:axId val="1696612415"/>
      </c:barChart>
      <c:catAx>
        <c:axId val="157685502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696612415"/>
        <c:crosses val="autoZero"/>
        <c:auto val="1"/>
        <c:lblAlgn val="ctr"/>
        <c:lblOffset val="100"/>
        <c:noMultiLvlLbl val="0"/>
      </c:catAx>
      <c:valAx>
        <c:axId val="1696612415"/>
        <c:scaling>
          <c:orientation val="minMax"/>
        </c:scaling>
        <c:delete val="0"/>
        <c:axPos val="l"/>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7685502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en-US"/>
              <a:t>TRANSFERTS</a:t>
            </a:r>
          </a:p>
        </c:rich>
      </c:tx>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Feuil1!$B$1</c:f>
              <c:strCache>
                <c:ptCount val="1"/>
                <c:pt idx="0">
                  <c:v>1er semestre</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Feuil1!$A$2:$A$3</c:f>
              <c:numCache>
                <c:formatCode>General</c:formatCode>
                <c:ptCount val="2"/>
                <c:pt idx="0">
                  <c:v>2022</c:v>
                </c:pt>
                <c:pt idx="1">
                  <c:v>2023</c:v>
                </c:pt>
              </c:numCache>
            </c:numRef>
          </c:cat>
          <c:val>
            <c:numRef>
              <c:f>Feuil1!$B$2:$B$3</c:f>
              <c:numCache>
                <c:formatCode>General</c:formatCode>
                <c:ptCount val="2"/>
                <c:pt idx="0">
                  <c:v>54</c:v>
                </c:pt>
                <c:pt idx="1">
                  <c:v>52</c:v>
                </c:pt>
              </c:numCache>
            </c:numRef>
          </c:val>
          <c:extLst>
            <c:ext xmlns:c16="http://schemas.microsoft.com/office/drawing/2014/chart" uri="{C3380CC4-5D6E-409C-BE32-E72D297353CC}">
              <c16:uniqueId val="{00000000-12D8-4B9A-A225-CEDB8950898C}"/>
            </c:ext>
          </c:extLst>
        </c:ser>
        <c:ser>
          <c:idx val="1"/>
          <c:order val="1"/>
          <c:tx>
            <c:strRef>
              <c:f>Feuil1!$C$1</c:f>
              <c:strCache>
                <c:ptCount val="1"/>
                <c:pt idx="0">
                  <c:v>2ème semestre</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Feuil1!$A$2:$A$3</c:f>
              <c:numCache>
                <c:formatCode>General</c:formatCode>
                <c:ptCount val="2"/>
                <c:pt idx="0">
                  <c:v>2022</c:v>
                </c:pt>
                <c:pt idx="1">
                  <c:v>2023</c:v>
                </c:pt>
              </c:numCache>
            </c:numRef>
          </c:cat>
          <c:val>
            <c:numRef>
              <c:f>Feuil1!$C$2:$C$3</c:f>
              <c:numCache>
                <c:formatCode>General</c:formatCode>
                <c:ptCount val="2"/>
                <c:pt idx="0">
                  <c:v>71</c:v>
                </c:pt>
              </c:numCache>
            </c:numRef>
          </c:val>
          <c:extLst>
            <c:ext xmlns:c16="http://schemas.microsoft.com/office/drawing/2014/chart" uri="{C3380CC4-5D6E-409C-BE32-E72D297353CC}">
              <c16:uniqueId val="{00000001-12D8-4B9A-A225-CEDB8950898C}"/>
            </c:ext>
          </c:extLst>
        </c:ser>
        <c:dLbls>
          <c:showLegendKey val="0"/>
          <c:showVal val="0"/>
          <c:showCatName val="0"/>
          <c:showSerName val="0"/>
          <c:showPercent val="0"/>
          <c:showBubbleSize val="0"/>
        </c:dLbls>
        <c:gapWidth val="355"/>
        <c:axId val="1884484031"/>
        <c:axId val="1754966047"/>
      </c:barChart>
      <c:catAx>
        <c:axId val="1884484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54966047"/>
        <c:crosses val="autoZero"/>
        <c:auto val="1"/>
        <c:lblAlgn val="ctr"/>
        <c:lblOffset val="100"/>
        <c:noMultiLvlLbl val="0"/>
      </c:catAx>
      <c:valAx>
        <c:axId val="1754966047"/>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84484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b="1"/>
              <a:t>AFFAIRES</a:t>
            </a:r>
            <a:r>
              <a:rPr lang="fr-FR" b="1" baseline="0"/>
              <a:t> ADMINISTRATIVES</a:t>
            </a:r>
            <a:endParaRPr lang="fr-FR"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Feuil1!$B$1</c:f>
              <c:strCache>
                <c:ptCount val="1"/>
                <c:pt idx="0">
                  <c:v>plaintes reçues</c:v>
                </c:pt>
              </c:strCache>
            </c:strRef>
          </c:tx>
          <c:spPr>
            <a:solidFill>
              <a:schemeClr val="accent6"/>
            </a:solidFill>
            <a:ln>
              <a:noFill/>
            </a:ln>
            <a:effectLst/>
          </c:spPr>
          <c:invertIfNegative val="0"/>
          <c:dPt>
            <c:idx val="0"/>
            <c:invertIfNegative val="0"/>
            <c:bubble3D val="0"/>
            <c:spPr>
              <a:solidFill>
                <a:schemeClr val="accent6"/>
              </a:solidFill>
              <a:ln>
                <a:noFill/>
              </a:ln>
              <a:effectLst/>
              <a:sp3d/>
            </c:spPr>
            <c:extLst>
              <c:ext xmlns:c16="http://schemas.microsoft.com/office/drawing/2014/chart" uri="{C3380CC4-5D6E-409C-BE32-E72D297353CC}">
                <c16:uniqueId val="{00000001-4457-47FD-B157-A835C2971F91}"/>
              </c:ext>
            </c:extLst>
          </c:dPt>
          <c:dPt>
            <c:idx val="1"/>
            <c:invertIfNegative val="0"/>
            <c:bubble3D val="0"/>
            <c:spPr>
              <a:solidFill>
                <a:schemeClr val="accent6"/>
              </a:solidFill>
              <a:ln>
                <a:noFill/>
              </a:ln>
              <a:effectLst/>
              <a:sp3d/>
            </c:spPr>
            <c:extLst>
              <c:ext xmlns:c16="http://schemas.microsoft.com/office/drawing/2014/chart" uri="{C3380CC4-5D6E-409C-BE32-E72D297353CC}">
                <c16:uniqueId val="{00000003-4457-47FD-B157-A835C2971F9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3"/>
                <c:pt idx="0">
                  <c:v>1er Semestre 2022</c:v>
                </c:pt>
                <c:pt idx="1">
                  <c:v>2ème Semestre 2022</c:v>
                </c:pt>
                <c:pt idx="2">
                  <c:v>1er Semestre 2023</c:v>
                </c:pt>
              </c:strCache>
            </c:strRef>
          </c:cat>
          <c:val>
            <c:numRef>
              <c:f>Feuil1!$B$2:$B$5</c:f>
              <c:numCache>
                <c:formatCode>General</c:formatCode>
                <c:ptCount val="4"/>
                <c:pt idx="0">
                  <c:v>23</c:v>
                </c:pt>
                <c:pt idx="1">
                  <c:v>34</c:v>
                </c:pt>
                <c:pt idx="2">
                  <c:v>24</c:v>
                </c:pt>
              </c:numCache>
            </c:numRef>
          </c:val>
          <c:extLst>
            <c:ext xmlns:c16="http://schemas.microsoft.com/office/drawing/2014/chart" uri="{C3380CC4-5D6E-409C-BE32-E72D297353CC}">
              <c16:uniqueId val="{00000004-4457-47FD-B157-A835C2971F91}"/>
            </c:ext>
          </c:extLst>
        </c:ser>
        <c:ser>
          <c:idx val="1"/>
          <c:order val="1"/>
          <c:tx>
            <c:strRef>
              <c:f>Feuil1!$C$1</c:f>
              <c:strCache>
                <c:ptCount val="1"/>
                <c:pt idx="0">
                  <c:v>plaintes transmises CDPI</c:v>
                </c:pt>
              </c:strCache>
            </c:strRef>
          </c:tx>
          <c:spPr>
            <a:solidFill>
              <a:schemeClr val="accent5"/>
            </a:solidFill>
            <a:ln>
              <a:noFill/>
            </a:ln>
            <a:effectLst/>
          </c:spPr>
          <c:invertIfNegative val="0"/>
          <c:dPt>
            <c:idx val="2"/>
            <c:invertIfNegative val="0"/>
            <c:bubble3D val="0"/>
            <c:spPr>
              <a:solidFill>
                <a:schemeClr val="accent5"/>
              </a:solidFill>
              <a:ln>
                <a:noFill/>
              </a:ln>
              <a:effectLst/>
              <a:sp3d/>
            </c:spPr>
            <c:extLst>
              <c:ext xmlns:c16="http://schemas.microsoft.com/office/drawing/2014/chart" uri="{C3380CC4-5D6E-409C-BE32-E72D297353CC}">
                <c16:uniqueId val="{00000006-4457-47FD-B157-A835C2971F9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3"/>
                <c:pt idx="0">
                  <c:v>1er Semestre 2022</c:v>
                </c:pt>
                <c:pt idx="1">
                  <c:v>2ème Semestre 2022</c:v>
                </c:pt>
                <c:pt idx="2">
                  <c:v>1er Semestre 2023</c:v>
                </c:pt>
              </c:strCache>
            </c:strRef>
          </c:cat>
          <c:val>
            <c:numRef>
              <c:f>Feuil1!$C$2:$C$5</c:f>
              <c:numCache>
                <c:formatCode>General</c:formatCode>
                <c:ptCount val="4"/>
                <c:pt idx="0">
                  <c:v>6</c:v>
                </c:pt>
                <c:pt idx="1">
                  <c:v>8</c:v>
                </c:pt>
                <c:pt idx="2">
                  <c:v>4</c:v>
                </c:pt>
              </c:numCache>
            </c:numRef>
          </c:val>
          <c:extLst>
            <c:ext xmlns:c16="http://schemas.microsoft.com/office/drawing/2014/chart" uri="{C3380CC4-5D6E-409C-BE32-E72D297353CC}">
              <c16:uniqueId val="{00000007-4457-47FD-B157-A835C2971F91}"/>
            </c:ext>
          </c:extLst>
        </c:ser>
        <c:dLbls>
          <c:showLegendKey val="0"/>
          <c:showVal val="1"/>
          <c:showCatName val="0"/>
          <c:showSerName val="0"/>
          <c:showPercent val="0"/>
          <c:showBubbleSize val="0"/>
        </c:dLbls>
        <c:gapWidth val="150"/>
        <c:axId val="1937432063"/>
        <c:axId val="1931503039"/>
      </c:barChart>
      <c:catAx>
        <c:axId val="193743206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crossAx val="1931503039"/>
        <c:crosses val="autoZero"/>
        <c:auto val="1"/>
        <c:lblAlgn val="ctr"/>
        <c:lblOffset val="100"/>
        <c:noMultiLvlLbl val="0"/>
      </c:catAx>
      <c:valAx>
        <c:axId val="19315030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93743206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fr-FR"/>
              <a:t>CONTRATS</a:t>
            </a:r>
          </a:p>
        </c:rich>
      </c:tx>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Feuil1!$B$1</c:f>
              <c:strCache>
                <c:ptCount val="1"/>
                <c:pt idx="0">
                  <c:v>Remplacement</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Feuil1!$A$2:$A$5</c:f>
              <c:strCache>
                <c:ptCount val="3"/>
                <c:pt idx="0">
                  <c:v>1er Semestre 2022</c:v>
                </c:pt>
                <c:pt idx="1">
                  <c:v>2ème Semestre 2022</c:v>
                </c:pt>
                <c:pt idx="2">
                  <c:v>1er Semestre 2023</c:v>
                </c:pt>
              </c:strCache>
            </c:strRef>
          </c:cat>
          <c:val>
            <c:numRef>
              <c:f>Feuil1!$B$2:$B$5</c:f>
              <c:numCache>
                <c:formatCode>General</c:formatCode>
                <c:ptCount val="4"/>
                <c:pt idx="0">
                  <c:v>1794</c:v>
                </c:pt>
                <c:pt idx="1">
                  <c:v>1393</c:v>
                </c:pt>
                <c:pt idx="2">
                  <c:v>1476</c:v>
                </c:pt>
              </c:numCache>
            </c:numRef>
          </c:val>
          <c:extLst>
            <c:ext xmlns:c16="http://schemas.microsoft.com/office/drawing/2014/chart" uri="{C3380CC4-5D6E-409C-BE32-E72D297353CC}">
              <c16:uniqueId val="{00000000-F1DC-49DE-86B9-5FC74278BC44}"/>
            </c:ext>
          </c:extLst>
        </c:ser>
        <c:ser>
          <c:idx val="1"/>
          <c:order val="1"/>
          <c:tx>
            <c:strRef>
              <c:f>Feuil1!$C$1</c:f>
              <c:strCache>
                <c:ptCount val="1"/>
                <c:pt idx="0">
                  <c:v>Commission contrats</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Feuil1!$A$2:$A$5</c:f>
              <c:strCache>
                <c:ptCount val="3"/>
                <c:pt idx="0">
                  <c:v>1er Semestre 2022</c:v>
                </c:pt>
                <c:pt idx="1">
                  <c:v>2ème Semestre 2022</c:v>
                </c:pt>
                <c:pt idx="2">
                  <c:v>1er Semestre 2023</c:v>
                </c:pt>
              </c:strCache>
            </c:strRef>
          </c:cat>
          <c:val>
            <c:numRef>
              <c:f>Feuil1!$C$2:$C$5</c:f>
              <c:numCache>
                <c:formatCode>General</c:formatCode>
                <c:ptCount val="4"/>
                <c:pt idx="0">
                  <c:v>206</c:v>
                </c:pt>
                <c:pt idx="1">
                  <c:v>221</c:v>
                </c:pt>
                <c:pt idx="2">
                  <c:v>243</c:v>
                </c:pt>
              </c:numCache>
            </c:numRef>
          </c:val>
          <c:extLst>
            <c:ext xmlns:c16="http://schemas.microsoft.com/office/drawing/2014/chart" uri="{C3380CC4-5D6E-409C-BE32-E72D297353CC}">
              <c16:uniqueId val="{00000001-F1DC-49DE-86B9-5FC74278BC44}"/>
            </c:ext>
          </c:extLst>
        </c:ser>
        <c:dLbls>
          <c:dLblPos val="ctr"/>
          <c:showLegendKey val="0"/>
          <c:showVal val="1"/>
          <c:showCatName val="0"/>
          <c:showSerName val="0"/>
          <c:showPercent val="0"/>
          <c:showBubbleSize val="0"/>
        </c:dLbls>
        <c:gapWidth val="50"/>
        <c:axId val="1355089727"/>
        <c:axId val="1464530431"/>
      </c:barChart>
      <c:catAx>
        <c:axId val="1355089727"/>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crossAx val="1464530431"/>
        <c:crosses val="autoZero"/>
        <c:auto val="1"/>
        <c:lblAlgn val="ctr"/>
        <c:lblOffset val="100"/>
        <c:noMultiLvlLbl val="0"/>
      </c:catAx>
      <c:valAx>
        <c:axId val="1464530431"/>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550897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b="1"/>
              <a:t>NOMBRE</a:t>
            </a:r>
            <a:r>
              <a:rPr lang="fr-FR" b="1" baseline="0"/>
              <a:t> DES SIGNALEMENTS D'AGRESSIONS ET D'INCIDENTS</a:t>
            </a:r>
            <a:endParaRPr lang="fr-FR"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6063589774238373E-2"/>
          <c:y val="0.22860759493670887"/>
          <c:w val="0.71147175862979173"/>
          <c:h val="0.67350941891757199"/>
        </c:manualLayout>
      </c:layout>
      <c:barChart>
        <c:barDir val="col"/>
        <c:grouping val="clustered"/>
        <c:varyColors val="0"/>
        <c:ser>
          <c:idx val="0"/>
          <c:order val="0"/>
          <c:tx>
            <c:strRef>
              <c:f>Feuil1!$B$1</c:f>
              <c:strCache>
                <c:ptCount val="1"/>
                <c:pt idx="0">
                  <c:v>1er Semestre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Feuil1!$A$2:$A$3</c:f>
              <c:numCache>
                <c:formatCode>General</c:formatCode>
                <c:ptCount val="2"/>
                <c:pt idx="0">
                  <c:v>2022</c:v>
                </c:pt>
                <c:pt idx="1">
                  <c:v>2023</c:v>
                </c:pt>
              </c:numCache>
            </c:numRef>
          </c:cat>
          <c:val>
            <c:numRef>
              <c:f>Feuil1!$B$2:$B$3</c:f>
              <c:numCache>
                <c:formatCode>General</c:formatCode>
                <c:ptCount val="2"/>
                <c:pt idx="0">
                  <c:v>7</c:v>
                </c:pt>
                <c:pt idx="1">
                  <c:v>27</c:v>
                </c:pt>
              </c:numCache>
            </c:numRef>
          </c:val>
          <c:extLst>
            <c:ext xmlns:c16="http://schemas.microsoft.com/office/drawing/2014/chart" uri="{C3380CC4-5D6E-409C-BE32-E72D297353CC}">
              <c16:uniqueId val="{00000000-8720-466B-8847-75441B0DE5A6}"/>
            </c:ext>
          </c:extLst>
        </c:ser>
        <c:ser>
          <c:idx val="1"/>
          <c:order val="1"/>
          <c:tx>
            <c:strRef>
              <c:f>Feuil1!$C$1</c:f>
              <c:strCache>
                <c:ptCount val="1"/>
                <c:pt idx="0">
                  <c:v>2ème Semestre</c:v>
                </c:pt>
              </c:strCache>
            </c:strRef>
          </c:tx>
          <c:spPr>
            <a:solidFill>
              <a:schemeClr val="accent4"/>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8720-466B-8847-75441B0DE5A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Feuil1!$A$2:$A$3</c:f>
              <c:numCache>
                <c:formatCode>General</c:formatCode>
                <c:ptCount val="2"/>
                <c:pt idx="0">
                  <c:v>2022</c:v>
                </c:pt>
                <c:pt idx="1">
                  <c:v>2023</c:v>
                </c:pt>
              </c:numCache>
            </c:numRef>
          </c:cat>
          <c:val>
            <c:numRef>
              <c:f>Feuil1!$C$2:$C$3</c:f>
              <c:numCache>
                <c:formatCode>General</c:formatCode>
                <c:ptCount val="2"/>
                <c:pt idx="0">
                  <c:v>13</c:v>
                </c:pt>
                <c:pt idx="1">
                  <c:v>0</c:v>
                </c:pt>
              </c:numCache>
            </c:numRef>
          </c:val>
          <c:extLst>
            <c:ext xmlns:c16="http://schemas.microsoft.com/office/drawing/2014/chart" uri="{C3380CC4-5D6E-409C-BE32-E72D297353CC}">
              <c16:uniqueId val="{00000002-8720-466B-8847-75441B0DE5A6}"/>
            </c:ext>
          </c:extLst>
        </c:ser>
        <c:dLbls>
          <c:dLblPos val="outEnd"/>
          <c:showLegendKey val="0"/>
          <c:showVal val="1"/>
          <c:showCatName val="0"/>
          <c:showSerName val="0"/>
          <c:showPercent val="0"/>
          <c:showBubbleSize val="0"/>
        </c:dLbls>
        <c:gapWidth val="219"/>
        <c:axId val="1884431231"/>
        <c:axId val="1575151727"/>
      </c:barChart>
      <c:catAx>
        <c:axId val="1884431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75151727"/>
        <c:crosses val="autoZero"/>
        <c:auto val="1"/>
        <c:lblAlgn val="ctr"/>
        <c:lblOffset val="100"/>
        <c:noMultiLvlLbl val="0"/>
      </c:catAx>
      <c:valAx>
        <c:axId val="15751517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8443123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b="1"/>
              <a:t>NOMBRE TOTAL </a:t>
            </a:r>
            <a:r>
              <a:rPr lang="fr-FR" b="1" baseline="0"/>
              <a:t> MEDECINS INSCRITS AU TABLEAU</a:t>
            </a:r>
            <a:endParaRPr lang="fr-FR"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1"/>
        <c:ser>
          <c:idx val="0"/>
          <c:order val="0"/>
          <c:tx>
            <c:strRef>
              <c:f>Feuil1!$B$1</c:f>
              <c:strCache>
                <c:ptCount val="1"/>
                <c:pt idx="0">
                  <c:v>Colonne1</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074D-46FB-AD5D-32EB9CEC3E32}"/>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074D-46FB-AD5D-32EB9CEC3E32}"/>
              </c:ext>
            </c:extLst>
          </c:dPt>
          <c:dLbls>
            <c:spPr>
              <a:noFill/>
              <a:ln>
                <a:noFill/>
              </a:ln>
              <a:effectLst/>
            </c:spPr>
            <c:txPr>
              <a:bodyPr rot="0" spcFirstLastPara="1" vertOverflow="ellipsis" vert="horz" wrap="square" lIns="38100" tIns="19050" rIns="38100" bIns="19050" anchor="ctr" anchorCtr="1">
                <a:spAutoFit/>
              </a:bodyPr>
              <a:lstStyle/>
              <a:p>
                <a:pPr>
                  <a:defRPr sz="128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Feuil1!$A$2:$A$3</c:f>
              <c:numCache>
                <c:formatCode>General</c:formatCode>
                <c:ptCount val="2"/>
                <c:pt idx="0">
                  <c:v>2022</c:v>
                </c:pt>
                <c:pt idx="1">
                  <c:v>2023</c:v>
                </c:pt>
              </c:numCache>
            </c:numRef>
          </c:cat>
          <c:val>
            <c:numRef>
              <c:f>Feuil1!$B$2:$B$3</c:f>
              <c:numCache>
                <c:formatCode>General</c:formatCode>
                <c:ptCount val="2"/>
                <c:pt idx="0">
                  <c:v>5012</c:v>
                </c:pt>
                <c:pt idx="1">
                  <c:v>5004</c:v>
                </c:pt>
              </c:numCache>
            </c:numRef>
          </c:val>
          <c:extLst>
            <c:ext xmlns:c16="http://schemas.microsoft.com/office/drawing/2014/chart" uri="{C3380CC4-5D6E-409C-BE32-E72D297353CC}">
              <c16:uniqueId val="{00000004-074D-46FB-AD5D-32EB9CEC3E32}"/>
            </c:ext>
          </c:extLst>
        </c:ser>
        <c:dLbls>
          <c:dLblPos val="outEnd"/>
          <c:showLegendKey val="0"/>
          <c:showVal val="1"/>
          <c:showCatName val="0"/>
          <c:showSerName val="0"/>
          <c:showPercent val="0"/>
          <c:showBubbleSize val="0"/>
        </c:dLbls>
        <c:gapWidth val="219"/>
        <c:overlap val="-27"/>
        <c:axId val="299630320"/>
        <c:axId val="378245024"/>
      </c:barChart>
      <c:catAx>
        <c:axId val="299630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78245024"/>
        <c:crosses val="autoZero"/>
        <c:auto val="1"/>
        <c:lblAlgn val="ctr"/>
        <c:lblOffset val="100"/>
        <c:noMultiLvlLbl val="0"/>
      </c:catAx>
      <c:valAx>
        <c:axId val="378245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99630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7">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solidFill>
        <a:schemeClr val="lt1"/>
      </a:solidFill>
      <a:sp3d/>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4DD9EA-EFAC-4CB5-8FAC-EE1CFDCEA7AF}" type="datetimeFigureOut">
              <a:rPr lang="fr-FR" smtClean="0"/>
              <a:t>09/12/2023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A53A0D-3594-43BB-A515-DCD963B88A58}" type="slidenum">
              <a:rPr lang="fr-FR" smtClean="0"/>
              <a:t>‹N°›</a:t>
            </a:fld>
            <a:endParaRPr lang="fr-FR"/>
          </a:p>
        </p:txBody>
      </p:sp>
    </p:spTree>
    <p:extLst>
      <p:ext uri="{BB962C8B-B14F-4D97-AF65-F5344CB8AC3E}">
        <p14:creationId xmlns:p14="http://schemas.microsoft.com/office/powerpoint/2010/main" val="2290164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6A53A0D-3594-43BB-A515-DCD963B88A58}" type="slidenum">
              <a:rPr lang="fr-FR" smtClean="0"/>
              <a:t>8</a:t>
            </a:fld>
            <a:endParaRPr lang="fr-FR"/>
          </a:p>
        </p:txBody>
      </p:sp>
    </p:spTree>
    <p:extLst>
      <p:ext uri="{BB962C8B-B14F-4D97-AF65-F5344CB8AC3E}">
        <p14:creationId xmlns:p14="http://schemas.microsoft.com/office/powerpoint/2010/main" val="2316156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6A53A0D-3594-43BB-A515-DCD963B88A58}" type="slidenum">
              <a:rPr lang="fr-FR" smtClean="0"/>
              <a:t>9</a:t>
            </a:fld>
            <a:endParaRPr lang="fr-FR"/>
          </a:p>
        </p:txBody>
      </p:sp>
    </p:spTree>
    <p:extLst>
      <p:ext uri="{BB962C8B-B14F-4D97-AF65-F5344CB8AC3E}">
        <p14:creationId xmlns:p14="http://schemas.microsoft.com/office/powerpoint/2010/main" val="3821746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6A53A0D-3594-43BB-A515-DCD963B88A58}" type="slidenum">
              <a:rPr lang="fr-FR" smtClean="0"/>
              <a:t>18</a:t>
            </a:fld>
            <a:endParaRPr lang="fr-FR"/>
          </a:p>
        </p:txBody>
      </p:sp>
    </p:spTree>
    <p:extLst>
      <p:ext uri="{BB962C8B-B14F-4D97-AF65-F5344CB8AC3E}">
        <p14:creationId xmlns:p14="http://schemas.microsoft.com/office/powerpoint/2010/main" val="1401729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6A53A0D-3594-43BB-A515-DCD963B88A58}" type="slidenum">
              <a:rPr lang="fr-FR" smtClean="0"/>
              <a:t>26</a:t>
            </a:fld>
            <a:endParaRPr lang="fr-FR"/>
          </a:p>
        </p:txBody>
      </p:sp>
    </p:spTree>
    <p:extLst>
      <p:ext uri="{BB962C8B-B14F-4D97-AF65-F5344CB8AC3E}">
        <p14:creationId xmlns:p14="http://schemas.microsoft.com/office/powerpoint/2010/main" val="3228960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F1631C-1790-3842-A8E4-D2356FA503B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3F651AF-CDCB-FFE5-79C8-A080CD2BC7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3F6713C-C2AC-E6F5-66BB-C013ECC65B3E}"/>
              </a:ext>
            </a:extLst>
          </p:cNvPr>
          <p:cNvSpPr>
            <a:spLocks noGrp="1"/>
          </p:cNvSpPr>
          <p:nvPr>
            <p:ph type="dt" sz="half" idx="10"/>
          </p:nvPr>
        </p:nvSpPr>
        <p:spPr/>
        <p:txBody>
          <a:bodyPr/>
          <a:lstStyle/>
          <a:p>
            <a:fld id="{EF3C7DDD-5137-4485-B215-C10B641E49D3}" type="datetime1">
              <a:rPr lang="fr-FR" smtClean="0"/>
              <a:t>09/12/2023</a:t>
            </a:fld>
            <a:endParaRPr lang="fr-FR"/>
          </a:p>
        </p:txBody>
      </p:sp>
      <p:sp>
        <p:nvSpPr>
          <p:cNvPr id="5" name="Espace réservé du pied de page 4">
            <a:extLst>
              <a:ext uri="{FF2B5EF4-FFF2-40B4-BE49-F238E27FC236}">
                <a16:creationId xmlns:a16="http://schemas.microsoft.com/office/drawing/2014/main" id="{0F9B4E0B-A6B1-11C3-D18A-46337339EC18}"/>
              </a:ext>
            </a:extLst>
          </p:cNvPr>
          <p:cNvSpPr>
            <a:spLocks noGrp="1"/>
          </p:cNvSpPr>
          <p:nvPr>
            <p:ph type="ftr" sz="quarter" idx="11"/>
          </p:nvPr>
        </p:nvSpPr>
        <p:spPr/>
        <p:txBody>
          <a:bodyPr/>
          <a:lstStyle/>
          <a:p>
            <a:r>
              <a:rPr lang="fr-FR"/>
              <a:t>Conseil Ordre des Médecins Pas de Calais Septembre 2023</a:t>
            </a:r>
          </a:p>
        </p:txBody>
      </p:sp>
      <p:sp>
        <p:nvSpPr>
          <p:cNvPr id="6" name="Espace réservé du numéro de diapositive 5">
            <a:extLst>
              <a:ext uri="{FF2B5EF4-FFF2-40B4-BE49-F238E27FC236}">
                <a16:creationId xmlns:a16="http://schemas.microsoft.com/office/drawing/2014/main" id="{B46746F5-4DED-7C33-C509-E34800F51058}"/>
              </a:ext>
            </a:extLst>
          </p:cNvPr>
          <p:cNvSpPr>
            <a:spLocks noGrp="1"/>
          </p:cNvSpPr>
          <p:nvPr>
            <p:ph type="sldNum" sz="quarter" idx="12"/>
          </p:nvPr>
        </p:nvSpPr>
        <p:spPr/>
        <p:txBody>
          <a:bodyPr/>
          <a:lstStyle/>
          <a:p>
            <a:fld id="{ADA5A445-53EE-4B56-BDDD-210696978ED8}" type="slidenum">
              <a:rPr lang="fr-FR" smtClean="0"/>
              <a:t>‹N°›</a:t>
            </a:fld>
            <a:endParaRPr lang="fr-FR"/>
          </a:p>
        </p:txBody>
      </p:sp>
    </p:spTree>
    <p:extLst>
      <p:ext uri="{BB962C8B-B14F-4D97-AF65-F5344CB8AC3E}">
        <p14:creationId xmlns:p14="http://schemas.microsoft.com/office/powerpoint/2010/main" val="1664641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DD90DE-BB41-D520-7BCD-60D8ECE0236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68D40B0-D79A-06E6-AAE3-A986DCAF03D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6112828-6B30-4041-42B8-08887BB0E810}"/>
              </a:ext>
            </a:extLst>
          </p:cNvPr>
          <p:cNvSpPr>
            <a:spLocks noGrp="1"/>
          </p:cNvSpPr>
          <p:nvPr>
            <p:ph type="dt" sz="half" idx="10"/>
          </p:nvPr>
        </p:nvSpPr>
        <p:spPr/>
        <p:txBody>
          <a:bodyPr/>
          <a:lstStyle/>
          <a:p>
            <a:fld id="{CC91D6C3-0177-4DFD-82AE-9183A8B1488A}" type="datetime1">
              <a:rPr lang="fr-FR" smtClean="0"/>
              <a:t>09/12/2023</a:t>
            </a:fld>
            <a:endParaRPr lang="fr-FR"/>
          </a:p>
        </p:txBody>
      </p:sp>
      <p:sp>
        <p:nvSpPr>
          <p:cNvPr id="5" name="Espace réservé du pied de page 4">
            <a:extLst>
              <a:ext uri="{FF2B5EF4-FFF2-40B4-BE49-F238E27FC236}">
                <a16:creationId xmlns:a16="http://schemas.microsoft.com/office/drawing/2014/main" id="{ACB4828C-3363-B420-62BE-7E84B8FE4C9B}"/>
              </a:ext>
            </a:extLst>
          </p:cNvPr>
          <p:cNvSpPr>
            <a:spLocks noGrp="1"/>
          </p:cNvSpPr>
          <p:nvPr>
            <p:ph type="ftr" sz="quarter" idx="11"/>
          </p:nvPr>
        </p:nvSpPr>
        <p:spPr/>
        <p:txBody>
          <a:bodyPr/>
          <a:lstStyle/>
          <a:p>
            <a:r>
              <a:rPr lang="fr-FR"/>
              <a:t>Conseil Ordre des Médecins Pas de Calais Septembre 2023</a:t>
            </a:r>
          </a:p>
        </p:txBody>
      </p:sp>
      <p:sp>
        <p:nvSpPr>
          <p:cNvPr id="6" name="Espace réservé du numéro de diapositive 5">
            <a:extLst>
              <a:ext uri="{FF2B5EF4-FFF2-40B4-BE49-F238E27FC236}">
                <a16:creationId xmlns:a16="http://schemas.microsoft.com/office/drawing/2014/main" id="{5682C5B0-C7E9-CDAB-587A-54861C75D211}"/>
              </a:ext>
            </a:extLst>
          </p:cNvPr>
          <p:cNvSpPr>
            <a:spLocks noGrp="1"/>
          </p:cNvSpPr>
          <p:nvPr>
            <p:ph type="sldNum" sz="quarter" idx="12"/>
          </p:nvPr>
        </p:nvSpPr>
        <p:spPr/>
        <p:txBody>
          <a:bodyPr/>
          <a:lstStyle/>
          <a:p>
            <a:fld id="{ADA5A445-53EE-4B56-BDDD-210696978ED8}" type="slidenum">
              <a:rPr lang="fr-FR" smtClean="0"/>
              <a:t>‹N°›</a:t>
            </a:fld>
            <a:endParaRPr lang="fr-FR"/>
          </a:p>
        </p:txBody>
      </p:sp>
    </p:spTree>
    <p:extLst>
      <p:ext uri="{BB962C8B-B14F-4D97-AF65-F5344CB8AC3E}">
        <p14:creationId xmlns:p14="http://schemas.microsoft.com/office/powerpoint/2010/main" val="3466899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170539C-2BC4-B73A-24E2-0256DDD5331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215FEAB-B99C-47A3-8591-0B5F1136F5B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0F171AE-A836-EDD3-5002-FF78480C8FFC}"/>
              </a:ext>
            </a:extLst>
          </p:cNvPr>
          <p:cNvSpPr>
            <a:spLocks noGrp="1"/>
          </p:cNvSpPr>
          <p:nvPr>
            <p:ph type="dt" sz="half" idx="10"/>
          </p:nvPr>
        </p:nvSpPr>
        <p:spPr/>
        <p:txBody>
          <a:bodyPr/>
          <a:lstStyle/>
          <a:p>
            <a:fld id="{EE5BB640-1814-48E7-98A7-A5B0EA8424B5}" type="datetime1">
              <a:rPr lang="fr-FR" smtClean="0"/>
              <a:t>09/12/2023</a:t>
            </a:fld>
            <a:endParaRPr lang="fr-FR"/>
          </a:p>
        </p:txBody>
      </p:sp>
      <p:sp>
        <p:nvSpPr>
          <p:cNvPr id="5" name="Espace réservé du pied de page 4">
            <a:extLst>
              <a:ext uri="{FF2B5EF4-FFF2-40B4-BE49-F238E27FC236}">
                <a16:creationId xmlns:a16="http://schemas.microsoft.com/office/drawing/2014/main" id="{F8B20467-C563-D024-160E-376F18925A28}"/>
              </a:ext>
            </a:extLst>
          </p:cNvPr>
          <p:cNvSpPr>
            <a:spLocks noGrp="1"/>
          </p:cNvSpPr>
          <p:nvPr>
            <p:ph type="ftr" sz="quarter" idx="11"/>
          </p:nvPr>
        </p:nvSpPr>
        <p:spPr/>
        <p:txBody>
          <a:bodyPr/>
          <a:lstStyle/>
          <a:p>
            <a:r>
              <a:rPr lang="fr-FR"/>
              <a:t>Conseil Ordre des Médecins Pas de Calais Septembre 2023</a:t>
            </a:r>
          </a:p>
        </p:txBody>
      </p:sp>
      <p:sp>
        <p:nvSpPr>
          <p:cNvPr id="6" name="Espace réservé du numéro de diapositive 5">
            <a:extLst>
              <a:ext uri="{FF2B5EF4-FFF2-40B4-BE49-F238E27FC236}">
                <a16:creationId xmlns:a16="http://schemas.microsoft.com/office/drawing/2014/main" id="{C16E2977-6FF7-9B00-25DB-B353FADC0043}"/>
              </a:ext>
            </a:extLst>
          </p:cNvPr>
          <p:cNvSpPr>
            <a:spLocks noGrp="1"/>
          </p:cNvSpPr>
          <p:nvPr>
            <p:ph type="sldNum" sz="quarter" idx="12"/>
          </p:nvPr>
        </p:nvSpPr>
        <p:spPr/>
        <p:txBody>
          <a:bodyPr/>
          <a:lstStyle/>
          <a:p>
            <a:fld id="{ADA5A445-53EE-4B56-BDDD-210696978ED8}" type="slidenum">
              <a:rPr lang="fr-FR" smtClean="0"/>
              <a:t>‹N°›</a:t>
            </a:fld>
            <a:endParaRPr lang="fr-FR"/>
          </a:p>
        </p:txBody>
      </p:sp>
    </p:spTree>
    <p:extLst>
      <p:ext uri="{BB962C8B-B14F-4D97-AF65-F5344CB8AC3E}">
        <p14:creationId xmlns:p14="http://schemas.microsoft.com/office/powerpoint/2010/main" val="674628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F08D8C-3511-431E-2A01-3F0A439985A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8735D43-7785-72AE-D144-E581ED36338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FA96221-27D3-57A1-BEBA-074430646EC7}"/>
              </a:ext>
            </a:extLst>
          </p:cNvPr>
          <p:cNvSpPr>
            <a:spLocks noGrp="1"/>
          </p:cNvSpPr>
          <p:nvPr>
            <p:ph type="dt" sz="half" idx="10"/>
          </p:nvPr>
        </p:nvSpPr>
        <p:spPr/>
        <p:txBody>
          <a:bodyPr/>
          <a:lstStyle/>
          <a:p>
            <a:fld id="{5100B0C1-774D-42C8-9095-3F4B40C2E47D}" type="datetime1">
              <a:rPr lang="fr-FR" smtClean="0"/>
              <a:t>09/12/2023</a:t>
            </a:fld>
            <a:endParaRPr lang="fr-FR"/>
          </a:p>
        </p:txBody>
      </p:sp>
      <p:sp>
        <p:nvSpPr>
          <p:cNvPr id="5" name="Espace réservé du pied de page 4">
            <a:extLst>
              <a:ext uri="{FF2B5EF4-FFF2-40B4-BE49-F238E27FC236}">
                <a16:creationId xmlns:a16="http://schemas.microsoft.com/office/drawing/2014/main" id="{3C6B2E16-1374-6D39-9ED2-6E9017F77C8A}"/>
              </a:ext>
            </a:extLst>
          </p:cNvPr>
          <p:cNvSpPr>
            <a:spLocks noGrp="1"/>
          </p:cNvSpPr>
          <p:nvPr>
            <p:ph type="ftr" sz="quarter" idx="11"/>
          </p:nvPr>
        </p:nvSpPr>
        <p:spPr/>
        <p:txBody>
          <a:bodyPr/>
          <a:lstStyle/>
          <a:p>
            <a:r>
              <a:rPr lang="fr-FR"/>
              <a:t>Conseil Ordre des Médecins Pas de Calais Septembre 2023</a:t>
            </a:r>
          </a:p>
        </p:txBody>
      </p:sp>
      <p:sp>
        <p:nvSpPr>
          <p:cNvPr id="6" name="Espace réservé du numéro de diapositive 5">
            <a:extLst>
              <a:ext uri="{FF2B5EF4-FFF2-40B4-BE49-F238E27FC236}">
                <a16:creationId xmlns:a16="http://schemas.microsoft.com/office/drawing/2014/main" id="{76C8D6BB-A431-4A78-FEA5-FFBFE1AB1BE5}"/>
              </a:ext>
            </a:extLst>
          </p:cNvPr>
          <p:cNvSpPr>
            <a:spLocks noGrp="1"/>
          </p:cNvSpPr>
          <p:nvPr>
            <p:ph type="sldNum" sz="quarter" idx="12"/>
          </p:nvPr>
        </p:nvSpPr>
        <p:spPr/>
        <p:txBody>
          <a:bodyPr/>
          <a:lstStyle/>
          <a:p>
            <a:fld id="{ADA5A445-53EE-4B56-BDDD-210696978ED8}" type="slidenum">
              <a:rPr lang="fr-FR" smtClean="0"/>
              <a:t>‹N°›</a:t>
            </a:fld>
            <a:endParaRPr lang="fr-FR"/>
          </a:p>
        </p:txBody>
      </p:sp>
    </p:spTree>
    <p:extLst>
      <p:ext uri="{BB962C8B-B14F-4D97-AF65-F5344CB8AC3E}">
        <p14:creationId xmlns:p14="http://schemas.microsoft.com/office/powerpoint/2010/main" val="2408563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03D338-DA1D-E6C7-79A9-3CA70E623A9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E2BE652-D132-874A-F018-28BCC7D633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BA8383C-C30D-4D64-D3A6-6A599E194A3A}"/>
              </a:ext>
            </a:extLst>
          </p:cNvPr>
          <p:cNvSpPr>
            <a:spLocks noGrp="1"/>
          </p:cNvSpPr>
          <p:nvPr>
            <p:ph type="dt" sz="half" idx="10"/>
          </p:nvPr>
        </p:nvSpPr>
        <p:spPr/>
        <p:txBody>
          <a:bodyPr/>
          <a:lstStyle/>
          <a:p>
            <a:fld id="{FB91395C-C0C5-4C5B-984F-71C21A093241}" type="datetime1">
              <a:rPr lang="fr-FR" smtClean="0"/>
              <a:t>09/12/2023</a:t>
            </a:fld>
            <a:endParaRPr lang="fr-FR"/>
          </a:p>
        </p:txBody>
      </p:sp>
      <p:sp>
        <p:nvSpPr>
          <p:cNvPr id="5" name="Espace réservé du pied de page 4">
            <a:extLst>
              <a:ext uri="{FF2B5EF4-FFF2-40B4-BE49-F238E27FC236}">
                <a16:creationId xmlns:a16="http://schemas.microsoft.com/office/drawing/2014/main" id="{6F28C7D8-9429-D298-8F25-3CF0157069A8}"/>
              </a:ext>
            </a:extLst>
          </p:cNvPr>
          <p:cNvSpPr>
            <a:spLocks noGrp="1"/>
          </p:cNvSpPr>
          <p:nvPr>
            <p:ph type="ftr" sz="quarter" idx="11"/>
          </p:nvPr>
        </p:nvSpPr>
        <p:spPr/>
        <p:txBody>
          <a:bodyPr/>
          <a:lstStyle/>
          <a:p>
            <a:r>
              <a:rPr lang="fr-FR"/>
              <a:t>Conseil Ordre des Médecins Pas de Calais Septembre 2023</a:t>
            </a:r>
          </a:p>
        </p:txBody>
      </p:sp>
      <p:sp>
        <p:nvSpPr>
          <p:cNvPr id="6" name="Espace réservé du numéro de diapositive 5">
            <a:extLst>
              <a:ext uri="{FF2B5EF4-FFF2-40B4-BE49-F238E27FC236}">
                <a16:creationId xmlns:a16="http://schemas.microsoft.com/office/drawing/2014/main" id="{E18EF848-462B-53F2-BC10-5CC92A14271A}"/>
              </a:ext>
            </a:extLst>
          </p:cNvPr>
          <p:cNvSpPr>
            <a:spLocks noGrp="1"/>
          </p:cNvSpPr>
          <p:nvPr>
            <p:ph type="sldNum" sz="quarter" idx="12"/>
          </p:nvPr>
        </p:nvSpPr>
        <p:spPr/>
        <p:txBody>
          <a:bodyPr/>
          <a:lstStyle/>
          <a:p>
            <a:fld id="{ADA5A445-53EE-4B56-BDDD-210696978ED8}" type="slidenum">
              <a:rPr lang="fr-FR" smtClean="0"/>
              <a:t>‹N°›</a:t>
            </a:fld>
            <a:endParaRPr lang="fr-FR"/>
          </a:p>
        </p:txBody>
      </p:sp>
    </p:spTree>
    <p:extLst>
      <p:ext uri="{BB962C8B-B14F-4D97-AF65-F5344CB8AC3E}">
        <p14:creationId xmlns:p14="http://schemas.microsoft.com/office/powerpoint/2010/main" val="2556702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CDF81F-9F79-677A-FA07-2F749B75D36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BF045BD-5F5D-5F23-535E-14138380460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774E74C-544E-BF49-EC1F-96E6C47E24D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1FAB061-9934-FBFE-4FFB-27D829B4B3AE}"/>
              </a:ext>
            </a:extLst>
          </p:cNvPr>
          <p:cNvSpPr>
            <a:spLocks noGrp="1"/>
          </p:cNvSpPr>
          <p:nvPr>
            <p:ph type="dt" sz="half" idx="10"/>
          </p:nvPr>
        </p:nvSpPr>
        <p:spPr/>
        <p:txBody>
          <a:bodyPr/>
          <a:lstStyle/>
          <a:p>
            <a:fld id="{2AD4BB33-1CBE-4979-AC17-151AB2FA297F}" type="datetime1">
              <a:rPr lang="fr-FR" smtClean="0"/>
              <a:t>09/12/2023</a:t>
            </a:fld>
            <a:endParaRPr lang="fr-FR"/>
          </a:p>
        </p:txBody>
      </p:sp>
      <p:sp>
        <p:nvSpPr>
          <p:cNvPr id="6" name="Espace réservé du pied de page 5">
            <a:extLst>
              <a:ext uri="{FF2B5EF4-FFF2-40B4-BE49-F238E27FC236}">
                <a16:creationId xmlns:a16="http://schemas.microsoft.com/office/drawing/2014/main" id="{D665A953-AF5D-0F18-FAC0-8426AD8ECD9D}"/>
              </a:ext>
            </a:extLst>
          </p:cNvPr>
          <p:cNvSpPr>
            <a:spLocks noGrp="1"/>
          </p:cNvSpPr>
          <p:nvPr>
            <p:ph type="ftr" sz="quarter" idx="11"/>
          </p:nvPr>
        </p:nvSpPr>
        <p:spPr/>
        <p:txBody>
          <a:bodyPr/>
          <a:lstStyle/>
          <a:p>
            <a:r>
              <a:rPr lang="fr-FR"/>
              <a:t>Conseil Ordre des Médecins Pas de Calais Septembre 2023</a:t>
            </a:r>
          </a:p>
        </p:txBody>
      </p:sp>
      <p:sp>
        <p:nvSpPr>
          <p:cNvPr id="7" name="Espace réservé du numéro de diapositive 6">
            <a:extLst>
              <a:ext uri="{FF2B5EF4-FFF2-40B4-BE49-F238E27FC236}">
                <a16:creationId xmlns:a16="http://schemas.microsoft.com/office/drawing/2014/main" id="{B81B3DB4-415B-5EB5-D55F-9BF43050B885}"/>
              </a:ext>
            </a:extLst>
          </p:cNvPr>
          <p:cNvSpPr>
            <a:spLocks noGrp="1"/>
          </p:cNvSpPr>
          <p:nvPr>
            <p:ph type="sldNum" sz="quarter" idx="12"/>
          </p:nvPr>
        </p:nvSpPr>
        <p:spPr/>
        <p:txBody>
          <a:bodyPr/>
          <a:lstStyle/>
          <a:p>
            <a:fld id="{ADA5A445-53EE-4B56-BDDD-210696978ED8}" type="slidenum">
              <a:rPr lang="fr-FR" smtClean="0"/>
              <a:t>‹N°›</a:t>
            </a:fld>
            <a:endParaRPr lang="fr-FR"/>
          </a:p>
        </p:txBody>
      </p:sp>
    </p:spTree>
    <p:extLst>
      <p:ext uri="{BB962C8B-B14F-4D97-AF65-F5344CB8AC3E}">
        <p14:creationId xmlns:p14="http://schemas.microsoft.com/office/powerpoint/2010/main" val="3228635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0775E5-E571-2435-D846-0569DC9A951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8A3258B-101B-A443-3E66-79226AAE59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7A434C2-EAAD-0961-6C15-1904A23FA3A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E815E03-9D6C-9407-FAA2-E3AB62B4B0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BC6164E-393A-2323-7BF8-B54F09A8410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7964E7F-6B7F-4975-E440-87EF6975EA94}"/>
              </a:ext>
            </a:extLst>
          </p:cNvPr>
          <p:cNvSpPr>
            <a:spLocks noGrp="1"/>
          </p:cNvSpPr>
          <p:nvPr>
            <p:ph type="dt" sz="half" idx="10"/>
          </p:nvPr>
        </p:nvSpPr>
        <p:spPr/>
        <p:txBody>
          <a:bodyPr/>
          <a:lstStyle/>
          <a:p>
            <a:fld id="{0307ABE0-BEA1-4B18-8815-43E854B71632}" type="datetime1">
              <a:rPr lang="fr-FR" smtClean="0"/>
              <a:t>09/12/2023</a:t>
            </a:fld>
            <a:endParaRPr lang="fr-FR"/>
          </a:p>
        </p:txBody>
      </p:sp>
      <p:sp>
        <p:nvSpPr>
          <p:cNvPr id="8" name="Espace réservé du pied de page 7">
            <a:extLst>
              <a:ext uri="{FF2B5EF4-FFF2-40B4-BE49-F238E27FC236}">
                <a16:creationId xmlns:a16="http://schemas.microsoft.com/office/drawing/2014/main" id="{AD69EC12-88F4-E3E6-8819-E2C625A613D7}"/>
              </a:ext>
            </a:extLst>
          </p:cNvPr>
          <p:cNvSpPr>
            <a:spLocks noGrp="1"/>
          </p:cNvSpPr>
          <p:nvPr>
            <p:ph type="ftr" sz="quarter" idx="11"/>
          </p:nvPr>
        </p:nvSpPr>
        <p:spPr/>
        <p:txBody>
          <a:bodyPr/>
          <a:lstStyle/>
          <a:p>
            <a:r>
              <a:rPr lang="fr-FR"/>
              <a:t>Conseil Ordre des Médecins Pas de Calais Septembre 2023</a:t>
            </a:r>
          </a:p>
        </p:txBody>
      </p:sp>
      <p:sp>
        <p:nvSpPr>
          <p:cNvPr id="9" name="Espace réservé du numéro de diapositive 8">
            <a:extLst>
              <a:ext uri="{FF2B5EF4-FFF2-40B4-BE49-F238E27FC236}">
                <a16:creationId xmlns:a16="http://schemas.microsoft.com/office/drawing/2014/main" id="{C5E8D363-0571-90D0-F703-94153E485AE8}"/>
              </a:ext>
            </a:extLst>
          </p:cNvPr>
          <p:cNvSpPr>
            <a:spLocks noGrp="1"/>
          </p:cNvSpPr>
          <p:nvPr>
            <p:ph type="sldNum" sz="quarter" idx="12"/>
          </p:nvPr>
        </p:nvSpPr>
        <p:spPr/>
        <p:txBody>
          <a:bodyPr/>
          <a:lstStyle/>
          <a:p>
            <a:fld id="{ADA5A445-53EE-4B56-BDDD-210696978ED8}" type="slidenum">
              <a:rPr lang="fr-FR" smtClean="0"/>
              <a:t>‹N°›</a:t>
            </a:fld>
            <a:endParaRPr lang="fr-FR"/>
          </a:p>
        </p:txBody>
      </p:sp>
    </p:spTree>
    <p:extLst>
      <p:ext uri="{BB962C8B-B14F-4D97-AF65-F5344CB8AC3E}">
        <p14:creationId xmlns:p14="http://schemas.microsoft.com/office/powerpoint/2010/main" val="2114548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614239-5FD2-B7BD-278E-702CF766498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D693E65-EFF0-18FB-5E18-D4F322A17F0E}"/>
              </a:ext>
            </a:extLst>
          </p:cNvPr>
          <p:cNvSpPr>
            <a:spLocks noGrp="1"/>
          </p:cNvSpPr>
          <p:nvPr>
            <p:ph type="dt" sz="half" idx="10"/>
          </p:nvPr>
        </p:nvSpPr>
        <p:spPr/>
        <p:txBody>
          <a:bodyPr/>
          <a:lstStyle/>
          <a:p>
            <a:fld id="{000D421A-13BE-4A53-80D9-F9B8B33EAFF9}" type="datetime1">
              <a:rPr lang="fr-FR" smtClean="0"/>
              <a:t>09/12/2023</a:t>
            </a:fld>
            <a:endParaRPr lang="fr-FR"/>
          </a:p>
        </p:txBody>
      </p:sp>
      <p:sp>
        <p:nvSpPr>
          <p:cNvPr id="4" name="Espace réservé du pied de page 3">
            <a:extLst>
              <a:ext uri="{FF2B5EF4-FFF2-40B4-BE49-F238E27FC236}">
                <a16:creationId xmlns:a16="http://schemas.microsoft.com/office/drawing/2014/main" id="{46D058A9-FCA0-7FB6-A50E-487607FF126C}"/>
              </a:ext>
            </a:extLst>
          </p:cNvPr>
          <p:cNvSpPr>
            <a:spLocks noGrp="1"/>
          </p:cNvSpPr>
          <p:nvPr>
            <p:ph type="ftr" sz="quarter" idx="11"/>
          </p:nvPr>
        </p:nvSpPr>
        <p:spPr/>
        <p:txBody>
          <a:bodyPr/>
          <a:lstStyle/>
          <a:p>
            <a:r>
              <a:rPr lang="fr-FR"/>
              <a:t>Conseil Ordre des Médecins Pas de Calais Septembre 2023</a:t>
            </a:r>
          </a:p>
        </p:txBody>
      </p:sp>
      <p:sp>
        <p:nvSpPr>
          <p:cNvPr id="5" name="Espace réservé du numéro de diapositive 4">
            <a:extLst>
              <a:ext uri="{FF2B5EF4-FFF2-40B4-BE49-F238E27FC236}">
                <a16:creationId xmlns:a16="http://schemas.microsoft.com/office/drawing/2014/main" id="{EABB23B0-7D90-30D5-1C13-8214A85B5903}"/>
              </a:ext>
            </a:extLst>
          </p:cNvPr>
          <p:cNvSpPr>
            <a:spLocks noGrp="1"/>
          </p:cNvSpPr>
          <p:nvPr>
            <p:ph type="sldNum" sz="quarter" idx="12"/>
          </p:nvPr>
        </p:nvSpPr>
        <p:spPr/>
        <p:txBody>
          <a:bodyPr/>
          <a:lstStyle/>
          <a:p>
            <a:fld id="{ADA5A445-53EE-4B56-BDDD-210696978ED8}" type="slidenum">
              <a:rPr lang="fr-FR" smtClean="0"/>
              <a:t>‹N°›</a:t>
            </a:fld>
            <a:endParaRPr lang="fr-FR"/>
          </a:p>
        </p:txBody>
      </p:sp>
    </p:spTree>
    <p:extLst>
      <p:ext uri="{BB962C8B-B14F-4D97-AF65-F5344CB8AC3E}">
        <p14:creationId xmlns:p14="http://schemas.microsoft.com/office/powerpoint/2010/main" val="318626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E49B066-DBB2-5517-735A-5D43C28E474D}"/>
              </a:ext>
            </a:extLst>
          </p:cNvPr>
          <p:cNvSpPr>
            <a:spLocks noGrp="1"/>
          </p:cNvSpPr>
          <p:nvPr>
            <p:ph type="dt" sz="half" idx="10"/>
          </p:nvPr>
        </p:nvSpPr>
        <p:spPr/>
        <p:txBody>
          <a:bodyPr/>
          <a:lstStyle/>
          <a:p>
            <a:fld id="{4AE2EB6A-EEAB-4905-9E71-24CBAFEFFFC6}" type="datetime1">
              <a:rPr lang="fr-FR" smtClean="0"/>
              <a:t>09/12/2023</a:t>
            </a:fld>
            <a:endParaRPr lang="fr-FR"/>
          </a:p>
        </p:txBody>
      </p:sp>
      <p:sp>
        <p:nvSpPr>
          <p:cNvPr id="3" name="Espace réservé du pied de page 2">
            <a:extLst>
              <a:ext uri="{FF2B5EF4-FFF2-40B4-BE49-F238E27FC236}">
                <a16:creationId xmlns:a16="http://schemas.microsoft.com/office/drawing/2014/main" id="{598AC2E3-2BDA-513B-660E-B793CC414201}"/>
              </a:ext>
            </a:extLst>
          </p:cNvPr>
          <p:cNvSpPr>
            <a:spLocks noGrp="1"/>
          </p:cNvSpPr>
          <p:nvPr>
            <p:ph type="ftr" sz="quarter" idx="11"/>
          </p:nvPr>
        </p:nvSpPr>
        <p:spPr/>
        <p:txBody>
          <a:bodyPr/>
          <a:lstStyle/>
          <a:p>
            <a:r>
              <a:rPr lang="fr-FR"/>
              <a:t>Conseil Ordre des Médecins Pas de Calais Septembre 2023</a:t>
            </a:r>
          </a:p>
        </p:txBody>
      </p:sp>
      <p:sp>
        <p:nvSpPr>
          <p:cNvPr id="4" name="Espace réservé du numéro de diapositive 3">
            <a:extLst>
              <a:ext uri="{FF2B5EF4-FFF2-40B4-BE49-F238E27FC236}">
                <a16:creationId xmlns:a16="http://schemas.microsoft.com/office/drawing/2014/main" id="{A9681623-3AEF-96FE-26CB-4B524221EC27}"/>
              </a:ext>
            </a:extLst>
          </p:cNvPr>
          <p:cNvSpPr>
            <a:spLocks noGrp="1"/>
          </p:cNvSpPr>
          <p:nvPr>
            <p:ph type="sldNum" sz="quarter" idx="12"/>
          </p:nvPr>
        </p:nvSpPr>
        <p:spPr/>
        <p:txBody>
          <a:bodyPr/>
          <a:lstStyle/>
          <a:p>
            <a:fld id="{ADA5A445-53EE-4B56-BDDD-210696978ED8}" type="slidenum">
              <a:rPr lang="fr-FR" smtClean="0"/>
              <a:t>‹N°›</a:t>
            </a:fld>
            <a:endParaRPr lang="fr-FR"/>
          </a:p>
        </p:txBody>
      </p:sp>
    </p:spTree>
    <p:extLst>
      <p:ext uri="{BB962C8B-B14F-4D97-AF65-F5344CB8AC3E}">
        <p14:creationId xmlns:p14="http://schemas.microsoft.com/office/powerpoint/2010/main" val="200777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CC9AB2-A4FC-1EB9-1ACE-10EE9933973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7532598-E5EF-E055-6027-45999ACE3B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4BED9F1-AFDA-71C8-C1ED-AB596D6D01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D60113C-1883-83E0-5573-8F28A19DFBC4}"/>
              </a:ext>
            </a:extLst>
          </p:cNvPr>
          <p:cNvSpPr>
            <a:spLocks noGrp="1"/>
          </p:cNvSpPr>
          <p:nvPr>
            <p:ph type="dt" sz="half" idx="10"/>
          </p:nvPr>
        </p:nvSpPr>
        <p:spPr/>
        <p:txBody>
          <a:bodyPr/>
          <a:lstStyle/>
          <a:p>
            <a:fld id="{AD8A7123-1975-4132-B5E8-8574495E0C14}" type="datetime1">
              <a:rPr lang="fr-FR" smtClean="0"/>
              <a:t>09/12/2023</a:t>
            </a:fld>
            <a:endParaRPr lang="fr-FR"/>
          </a:p>
        </p:txBody>
      </p:sp>
      <p:sp>
        <p:nvSpPr>
          <p:cNvPr id="6" name="Espace réservé du pied de page 5">
            <a:extLst>
              <a:ext uri="{FF2B5EF4-FFF2-40B4-BE49-F238E27FC236}">
                <a16:creationId xmlns:a16="http://schemas.microsoft.com/office/drawing/2014/main" id="{F50CE056-FDD7-E931-E2F4-C65FD336C9FC}"/>
              </a:ext>
            </a:extLst>
          </p:cNvPr>
          <p:cNvSpPr>
            <a:spLocks noGrp="1"/>
          </p:cNvSpPr>
          <p:nvPr>
            <p:ph type="ftr" sz="quarter" idx="11"/>
          </p:nvPr>
        </p:nvSpPr>
        <p:spPr/>
        <p:txBody>
          <a:bodyPr/>
          <a:lstStyle/>
          <a:p>
            <a:r>
              <a:rPr lang="fr-FR"/>
              <a:t>Conseil Ordre des Médecins Pas de Calais Septembre 2023</a:t>
            </a:r>
          </a:p>
        </p:txBody>
      </p:sp>
      <p:sp>
        <p:nvSpPr>
          <p:cNvPr id="7" name="Espace réservé du numéro de diapositive 6">
            <a:extLst>
              <a:ext uri="{FF2B5EF4-FFF2-40B4-BE49-F238E27FC236}">
                <a16:creationId xmlns:a16="http://schemas.microsoft.com/office/drawing/2014/main" id="{662BADD0-7C31-DFBD-F73E-93F0E9AB968B}"/>
              </a:ext>
            </a:extLst>
          </p:cNvPr>
          <p:cNvSpPr>
            <a:spLocks noGrp="1"/>
          </p:cNvSpPr>
          <p:nvPr>
            <p:ph type="sldNum" sz="quarter" idx="12"/>
          </p:nvPr>
        </p:nvSpPr>
        <p:spPr/>
        <p:txBody>
          <a:bodyPr/>
          <a:lstStyle/>
          <a:p>
            <a:fld id="{ADA5A445-53EE-4B56-BDDD-210696978ED8}" type="slidenum">
              <a:rPr lang="fr-FR" smtClean="0"/>
              <a:t>‹N°›</a:t>
            </a:fld>
            <a:endParaRPr lang="fr-FR"/>
          </a:p>
        </p:txBody>
      </p:sp>
    </p:spTree>
    <p:extLst>
      <p:ext uri="{BB962C8B-B14F-4D97-AF65-F5344CB8AC3E}">
        <p14:creationId xmlns:p14="http://schemas.microsoft.com/office/powerpoint/2010/main" val="2967646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0C892C-DBC0-D9F8-508A-23C7FC624A9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0903280-ABD3-E144-306C-2302B4ECD5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AE80228-3704-4334-B5FC-DB8DC3E99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165E4A4-FBF4-A112-9C8D-775EA56B7566}"/>
              </a:ext>
            </a:extLst>
          </p:cNvPr>
          <p:cNvSpPr>
            <a:spLocks noGrp="1"/>
          </p:cNvSpPr>
          <p:nvPr>
            <p:ph type="dt" sz="half" idx="10"/>
          </p:nvPr>
        </p:nvSpPr>
        <p:spPr/>
        <p:txBody>
          <a:bodyPr/>
          <a:lstStyle/>
          <a:p>
            <a:fld id="{CA76E475-B42D-44E1-92DB-CCFB8F7010A7}" type="datetime1">
              <a:rPr lang="fr-FR" smtClean="0"/>
              <a:t>09/12/2023</a:t>
            </a:fld>
            <a:endParaRPr lang="fr-FR"/>
          </a:p>
        </p:txBody>
      </p:sp>
      <p:sp>
        <p:nvSpPr>
          <p:cNvPr id="6" name="Espace réservé du pied de page 5">
            <a:extLst>
              <a:ext uri="{FF2B5EF4-FFF2-40B4-BE49-F238E27FC236}">
                <a16:creationId xmlns:a16="http://schemas.microsoft.com/office/drawing/2014/main" id="{AA8B9CF1-2195-3EDC-CCCF-0E17D0F2F342}"/>
              </a:ext>
            </a:extLst>
          </p:cNvPr>
          <p:cNvSpPr>
            <a:spLocks noGrp="1"/>
          </p:cNvSpPr>
          <p:nvPr>
            <p:ph type="ftr" sz="quarter" idx="11"/>
          </p:nvPr>
        </p:nvSpPr>
        <p:spPr/>
        <p:txBody>
          <a:bodyPr/>
          <a:lstStyle/>
          <a:p>
            <a:r>
              <a:rPr lang="fr-FR"/>
              <a:t>Conseil Ordre des Médecins Pas de Calais Septembre 2023</a:t>
            </a:r>
          </a:p>
        </p:txBody>
      </p:sp>
      <p:sp>
        <p:nvSpPr>
          <p:cNvPr id="7" name="Espace réservé du numéro de diapositive 6">
            <a:extLst>
              <a:ext uri="{FF2B5EF4-FFF2-40B4-BE49-F238E27FC236}">
                <a16:creationId xmlns:a16="http://schemas.microsoft.com/office/drawing/2014/main" id="{21735CD6-B461-60FA-A442-3F1D55DFE451}"/>
              </a:ext>
            </a:extLst>
          </p:cNvPr>
          <p:cNvSpPr>
            <a:spLocks noGrp="1"/>
          </p:cNvSpPr>
          <p:nvPr>
            <p:ph type="sldNum" sz="quarter" idx="12"/>
          </p:nvPr>
        </p:nvSpPr>
        <p:spPr/>
        <p:txBody>
          <a:bodyPr/>
          <a:lstStyle/>
          <a:p>
            <a:fld id="{ADA5A445-53EE-4B56-BDDD-210696978ED8}" type="slidenum">
              <a:rPr lang="fr-FR" smtClean="0"/>
              <a:t>‹N°›</a:t>
            </a:fld>
            <a:endParaRPr lang="fr-FR"/>
          </a:p>
        </p:txBody>
      </p:sp>
    </p:spTree>
    <p:extLst>
      <p:ext uri="{BB962C8B-B14F-4D97-AF65-F5344CB8AC3E}">
        <p14:creationId xmlns:p14="http://schemas.microsoft.com/office/powerpoint/2010/main" val="2803716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905E1DC-6F93-A3A4-5C2C-1869C5D84C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331C8B5-E39C-46E4-57E2-7108CCAAC6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3D1B840-6177-56D8-CBD6-ED9B0DB67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A39EA0-203A-4791-A767-8A962E137B78}" type="datetime1">
              <a:rPr lang="fr-FR" smtClean="0"/>
              <a:t>09/12/2023</a:t>
            </a:fld>
            <a:endParaRPr lang="fr-FR"/>
          </a:p>
        </p:txBody>
      </p:sp>
      <p:sp>
        <p:nvSpPr>
          <p:cNvPr id="5" name="Espace réservé du pied de page 4">
            <a:extLst>
              <a:ext uri="{FF2B5EF4-FFF2-40B4-BE49-F238E27FC236}">
                <a16:creationId xmlns:a16="http://schemas.microsoft.com/office/drawing/2014/main" id="{72F61221-53A5-9802-A1EA-ED50A5AE6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Conseil Ordre des Médecins Pas de Calais Septembre 2023</a:t>
            </a:r>
          </a:p>
        </p:txBody>
      </p:sp>
      <p:sp>
        <p:nvSpPr>
          <p:cNvPr id="6" name="Espace réservé du numéro de diapositive 5">
            <a:extLst>
              <a:ext uri="{FF2B5EF4-FFF2-40B4-BE49-F238E27FC236}">
                <a16:creationId xmlns:a16="http://schemas.microsoft.com/office/drawing/2014/main" id="{BEC2E765-D730-6496-8A18-4477B94126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A5A445-53EE-4B56-BDDD-210696978ED8}" type="slidenum">
              <a:rPr lang="fr-FR" smtClean="0"/>
              <a:t>‹N°›</a:t>
            </a:fld>
            <a:endParaRPr lang="fr-FR"/>
          </a:p>
        </p:txBody>
      </p:sp>
    </p:spTree>
    <p:extLst>
      <p:ext uri="{BB962C8B-B14F-4D97-AF65-F5344CB8AC3E}">
        <p14:creationId xmlns:p14="http://schemas.microsoft.com/office/powerpoint/2010/main" val="274167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9910E8E-0AC1-4A86-3466-730E6B29B926}"/>
              </a:ext>
            </a:extLst>
          </p:cNvPr>
          <p:cNvSpPr>
            <a:spLocks noGrp="1"/>
          </p:cNvSpPr>
          <p:nvPr>
            <p:ph type="ftr" sz="quarter" idx="11"/>
          </p:nvPr>
        </p:nvSpPr>
        <p:spPr/>
        <p:txBody>
          <a:bodyPr/>
          <a:lstStyle/>
          <a:p>
            <a:r>
              <a:rPr lang="fr-FR"/>
              <a:t>Conseil Ordre des Médecins Pas de Calais Septembre 2023</a:t>
            </a:r>
          </a:p>
        </p:txBody>
      </p:sp>
      <p:pic>
        <p:nvPicPr>
          <p:cNvPr id="3" name="Image 2">
            <a:extLst>
              <a:ext uri="{FF2B5EF4-FFF2-40B4-BE49-F238E27FC236}">
                <a16:creationId xmlns:a16="http://schemas.microsoft.com/office/drawing/2014/main" id="{B50E04A5-394F-CA74-F308-B31C8E5A9F55}"/>
              </a:ext>
            </a:extLst>
          </p:cNvPr>
          <p:cNvPicPr>
            <a:picLocks noChangeAspect="1"/>
          </p:cNvPicPr>
          <p:nvPr/>
        </p:nvPicPr>
        <p:blipFill>
          <a:blip r:embed="rId2"/>
          <a:stretch>
            <a:fillRect/>
          </a:stretch>
        </p:blipFill>
        <p:spPr>
          <a:xfrm>
            <a:off x="1524000" y="0"/>
            <a:ext cx="9144000" cy="6858000"/>
          </a:xfrm>
          <a:prstGeom prst="rect">
            <a:avLst/>
          </a:prstGeom>
        </p:spPr>
      </p:pic>
      <p:pic>
        <p:nvPicPr>
          <p:cNvPr id="5" name="Image 4" descr="Une image contenant plein air, chaussures, habits, arbre&#10;&#10;Description générée automatiquement">
            <a:extLst>
              <a:ext uri="{FF2B5EF4-FFF2-40B4-BE49-F238E27FC236}">
                <a16:creationId xmlns:a16="http://schemas.microsoft.com/office/drawing/2014/main" id="{76AFFC0A-8398-8410-C307-C54095BB8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7" name="Image 6" descr="Une image contenant plein air, ciel, nuage, véhicule&#10;&#10;Description générée automatiquement">
            <a:extLst>
              <a:ext uri="{FF2B5EF4-FFF2-40B4-BE49-F238E27FC236}">
                <a16:creationId xmlns:a16="http://schemas.microsoft.com/office/drawing/2014/main" id="{DD965AC6-757F-0928-C1C0-301EA6C98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04315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8BB35A1-B44B-3FB4-1F8A-35305ACBB2D9}"/>
              </a:ext>
            </a:extLst>
          </p:cNvPr>
          <p:cNvSpPr>
            <a:spLocks noGrp="1"/>
          </p:cNvSpPr>
          <p:nvPr>
            <p:ph type="ftr" sz="quarter" idx="11"/>
          </p:nvPr>
        </p:nvSpPr>
        <p:spPr/>
        <p:txBody>
          <a:bodyPr/>
          <a:lstStyle/>
          <a:p>
            <a:r>
              <a:rPr lang="fr-FR"/>
              <a:t>Conseil Ordre des Médecins Pas de Calais Septembre 2023</a:t>
            </a:r>
          </a:p>
        </p:txBody>
      </p:sp>
      <p:pic>
        <p:nvPicPr>
          <p:cNvPr id="3" name="Image 2">
            <a:extLst>
              <a:ext uri="{FF2B5EF4-FFF2-40B4-BE49-F238E27FC236}">
                <a16:creationId xmlns:a16="http://schemas.microsoft.com/office/drawing/2014/main" id="{BB362AD0-BBE4-E731-E121-120A3468B1FD}"/>
              </a:ext>
            </a:extLst>
          </p:cNvPr>
          <p:cNvPicPr>
            <a:picLocks noChangeAspect="1"/>
          </p:cNvPicPr>
          <p:nvPr/>
        </p:nvPicPr>
        <p:blipFill>
          <a:blip r:embed="rId2"/>
          <a:stretch>
            <a:fillRect/>
          </a:stretch>
        </p:blipFill>
        <p:spPr>
          <a:xfrm>
            <a:off x="1812375" y="115569"/>
            <a:ext cx="8711438" cy="6518964"/>
          </a:xfrm>
          <a:prstGeom prst="rect">
            <a:avLst/>
          </a:prstGeom>
        </p:spPr>
      </p:pic>
    </p:spTree>
    <p:extLst>
      <p:ext uri="{BB962C8B-B14F-4D97-AF65-F5344CB8AC3E}">
        <p14:creationId xmlns:p14="http://schemas.microsoft.com/office/powerpoint/2010/main" val="1754752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95B15E-F900-F969-597C-7D95A5A37387}"/>
              </a:ext>
            </a:extLst>
          </p:cNvPr>
          <p:cNvSpPr>
            <a:spLocks noGrp="1"/>
          </p:cNvSpPr>
          <p:nvPr>
            <p:ph type="title"/>
          </p:nvPr>
        </p:nvSpPr>
        <p:spPr>
          <a:xfrm>
            <a:off x="1143000" y="320675"/>
            <a:ext cx="10515600" cy="1325563"/>
          </a:xfrm>
        </p:spPr>
        <p:txBody>
          <a:bodyPr>
            <a:normAutofit fontScale="90000"/>
          </a:bodyPr>
          <a:lstStyle/>
          <a:p>
            <a:r>
              <a:rPr lang="fr-FR" sz="6000" b="1" dirty="0">
                <a:solidFill>
                  <a:schemeClr val="accent1"/>
                </a:solidFill>
              </a:rPr>
              <a:t>Cout total Nouveau Siege du Conseil</a:t>
            </a:r>
          </a:p>
        </p:txBody>
      </p:sp>
      <p:sp>
        <p:nvSpPr>
          <p:cNvPr id="3" name="Espace réservé du contenu 2">
            <a:extLst>
              <a:ext uri="{FF2B5EF4-FFF2-40B4-BE49-F238E27FC236}">
                <a16:creationId xmlns:a16="http://schemas.microsoft.com/office/drawing/2014/main" id="{8B4147D3-8B2D-DE38-670B-FBAB312903F7}"/>
              </a:ext>
            </a:extLst>
          </p:cNvPr>
          <p:cNvSpPr>
            <a:spLocks noGrp="1"/>
          </p:cNvSpPr>
          <p:nvPr>
            <p:ph idx="1"/>
          </p:nvPr>
        </p:nvSpPr>
        <p:spPr/>
        <p:txBody>
          <a:bodyPr/>
          <a:lstStyle/>
          <a:p>
            <a:pPr marL="0" indent="0">
              <a:buNone/>
            </a:pPr>
            <a:endParaRPr lang="fr-FR" dirty="0"/>
          </a:p>
          <a:p>
            <a:r>
              <a:rPr lang="fr-FR" dirty="0">
                <a:solidFill>
                  <a:srgbClr val="0070C0"/>
                </a:solidFill>
              </a:rPr>
              <a:t>TERRAIN	101 171,24 €</a:t>
            </a:r>
          </a:p>
          <a:p>
            <a:r>
              <a:rPr lang="fr-FR" dirty="0">
                <a:solidFill>
                  <a:srgbClr val="0070C0"/>
                </a:solidFill>
              </a:rPr>
              <a:t>FRAIS ANNEXES *	 136 967,21 € </a:t>
            </a:r>
          </a:p>
          <a:p>
            <a:r>
              <a:rPr lang="fr-FR" dirty="0">
                <a:solidFill>
                  <a:srgbClr val="0070C0"/>
                </a:solidFill>
              </a:rPr>
              <a:t>CONSTRUCTION * 1 147 916,30 € </a:t>
            </a:r>
          </a:p>
          <a:p>
            <a:r>
              <a:rPr lang="fr-FR" dirty="0">
                <a:solidFill>
                  <a:srgbClr val="0070C0"/>
                </a:solidFill>
              </a:rPr>
              <a:t>COUT TOTAL 1 386 054,75 €</a:t>
            </a:r>
          </a:p>
          <a:p>
            <a:endParaRPr lang="fr-FR" dirty="0"/>
          </a:p>
        </p:txBody>
      </p:sp>
      <p:sp>
        <p:nvSpPr>
          <p:cNvPr id="4" name="Espace réservé du pied de page 3">
            <a:extLst>
              <a:ext uri="{FF2B5EF4-FFF2-40B4-BE49-F238E27FC236}">
                <a16:creationId xmlns:a16="http://schemas.microsoft.com/office/drawing/2014/main" id="{BA960C05-7E74-8DC6-F4B1-AFB062EE2C5F}"/>
              </a:ext>
            </a:extLst>
          </p:cNvPr>
          <p:cNvSpPr>
            <a:spLocks noGrp="1"/>
          </p:cNvSpPr>
          <p:nvPr>
            <p:ph type="ftr" sz="quarter" idx="11"/>
          </p:nvPr>
        </p:nvSpPr>
        <p:spPr/>
        <p:txBody>
          <a:bodyPr/>
          <a:lstStyle/>
          <a:p>
            <a:r>
              <a:rPr lang="fr-FR"/>
              <a:t>Conseil Ordre des Médecins Pas de Calais Septembre 2023</a:t>
            </a:r>
          </a:p>
        </p:txBody>
      </p:sp>
    </p:spTree>
    <p:extLst>
      <p:ext uri="{BB962C8B-B14F-4D97-AF65-F5344CB8AC3E}">
        <p14:creationId xmlns:p14="http://schemas.microsoft.com/office/powerpoint/2010/main" val="2507549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7824645-C0E7-6FBA-97F8-477CCD63347C}"/>
              </a:ext>
            </a:extLst>
          </p:cNvPr>
          <p:cNvSpPr>
            <a:spLocks noGrp="1"/>
          </p:cNvSpPr>
          <p:nvPr>
            <p:ph type="ftr" sz="quarter" idx="11"/>
          </p:nvPr>
        </p:nvSpPr>
        <p:spPr/>
        <p:txBody>
          <a:bodyPr/>
          <a:lstStyle/>
          <a:p>
            <a:r>
              <a:rPr lang="fr-FR"/>
              <a:t>Conseil Ordre des Médecins Pas de Calais Septembre 2023</a:t>
            </a:r>
          </a:p>
        </p:txBody>
      </p:sp>
      <p:sp>
        <p:nvSpPr>
          <p:cNvPr id="4" name="ZoneTexte 3">
            <a:extLst>
              <a:ext uri="{FF2B5EF4-FFF2-40B4-BE49-F238E27FC236}">
                <a16:creationId xmlns:a16="http://schemas.microsoft.com/office/drawing/2014/main" id="{17C16424-3606-436B-501B-9D16CE6856E9}"/>
              </a:ext>
            </a:extLst>
          </p:cNvPr>
          <p:cNvSpPr txBox="1"/>
          <p:nvPr/>
        </p:nvSpPr>
        <p:spPr>
          <a:xfrm>
            <a:off x="952728" y="1932834"/>
            <a:ext cx="8192640" cy="2314544"/>
          </a:xfrm>
          <a:prstGeom prst="rect">
            <a:avLst/>
          </a:prstGeom>
          <a:noFill/>
        </p:spPr>
        <p:txBody>
          <a:bodyPr wrap="square">
            <a:spAutoFit/>
          </a:bodyPr>
          <a:lstStyle/>
          <a:p>
            <a:r>
              <a:rPr lang="fr-FR" sz="1800" b="1" dirty="0">
                <a:solidFill>
                  <a:schemeClr val="accent1">
                    <a:lumMod val="75000"/>
                  </a:schemeClr>
                </a:solidFill>
                <a:effectLst/>
                <a:latin typeface="Calibri" panose="020F0502020204030204" pitchFamily="34" charset="0"/>
                <a:ea typeface="Times New Roman" panose="02020603050405020304" pitchFamily="18" charset="0"/>
              </a:rPr>
              <a:t>La superficie totale du terrain est de 617 m2</a:t>
            </a:r>
            <a:endParaRPr lang="fr-FR" sz="1600" dirty="0">
              <a:solidFill>
                <a:schemeClr val="accent1">
                  <a:lumMod val="75000"/>
                </a:schemeClr>
              </a:solidFill>
              <a:effectLst/>
              <a:latin typeface="Times New Roman" panose="02020603050405020304" pitchFamily="18" charset="0"/>
              <a:ea typeface="Times New Roman" panose="02020603050405020304" pitchFamily="18" charset="0"/>
            </a:endParaRPr>
          </a:p>
          <a:p>
            <a:r>
              <a:rPr lang="fr-FR" sz="1800" b="1" dirty="0">
                <a:solidFill>
                  <a:schemeClr val="accent1">
                    <a:lumMod val="75000"/>
                  </a:schemeClr>
                </a:solidFill>
                <a:effectLst/>
                <a:latin typeface="Calibri" panose="020F0502020204030204" pitchFamily="34" charset="0"/>
                <a:ea typeface="Times New Roman" panose="02020603050405020304" pitchFamily="18" charset="0"/>
              </a:rPr>
              <a:t>La superficie des locaux est la suivante 441,49 m2</a:t>
            </a:r>
            <a:r>
              <a:rPr lang="fr-FR" sz="1800" dirty="0">
                <a:solidFill>
                  <a:schemeClr val="accent1">
                    <a:lumMod val="75000"/>
                  </a:schemeClr>
                </a:solidFill>
                <a:effectLst/>
                <a:latin typeface="Calibri" panose="020F0502020204030204" pitchFamily="34" charset="0"/>
                <a:ea typeface="Times New Roman" panose="02020603050405020304" pitchFamily="18" charset="0"/>
              </a:rPr>
              <a:t> répartie comme suit : 251,05 m2 (bureaux) + 91,30 m2 (archives) + 99,14 m2 (autres : local technique, cuisine, vestiaire, WC, hall…).</a:t>
            </a:r>
            <a:endParaRPr lang="fr-FR" sz="1600" dirty="0">
              <a:solidFill>
                <a:schemeClr val="accent1">
                  <a:lumMod val="75000"/>
                </a:schemeClr>
              </a:solidFill>
              <a:effectLst/>
              <a:latin typeface="Times New Roman" panose="02020603050405020304" pitchFamily="18" charset="0"/>
              <a:ea typeface="Times New Roman" panose="02020603050405020304" pitchFamily="18" charset="0"/>
            </a:endParaRPr>
          </a:p>
          <a:p>
            <a:r>
              <a:rPr lang="fr-FR" sz="1800" dirty="0">
                <a:solidFill>
                  <a:schemeClr val="accent1">
                    <a:lumMod val="75000"/>
                  </a:schemeClr>
                </a:solidFill>
                <a:effectLst/>
                <a:latin typeface="Calibri" panose="020F0502020204030204" pitchFamily="34" charset="0"/>
                <a:ea typeface="Times New Roman" panose="02020603050405020304" pitchFamily="18" charset="0"/>
              </a:rPr>
              <a:t> </a:t>
            </a:r>
            <a:endParaRPr lang="fr-FR" sz="1600" dirty="0">
              <a:solidFill>
                <a:schemeClr val="accent1">
                  <a:lumMod val="75000"/>
                </a:schemeClr>
              </a:solidFill>
              <a:effectLst/>
              <a:latin typeface="Times New Roman" panose="02020603050405020304" pitchFamily="18" charset="0"/>
              <a:ea typeface="Times New Roman" panose="02020603050405020304" pitchFamily="18" charset="0"/>
            </a:endParaRPr>
          </a:p>
          <a:p>
            <a:r>
              <a:rPr lang="fr-FR" sz="1800" b="1" dirty="0">
                <a:solidFill>
                  <a:schemeClr val="accent1">
                    <a:lumMod val="75000"/>
                  </a:schemeClr>
                </a:solidFill>
                <a:effectLst/>
                <a:latin typeface="Calibri" panose="020F0502020204030204" pitchFamily="34" charset="0"/>
                <a:ea typeface="Times New Roman" panose="02020603050405020304" pitchFamily="18" charset="0"/>
              </a:rPr>
              <a:t>Date d’ouverture du chantier : 17/09/2018</a:t>
            </a:r>
            <a:endParaRPr lang="fr-FR" sz="1600" dirty="0">
              <a:solidFill>
                <a:schemeClr val="accent1">
                  <a:lumMod val="75000"/>
                </a:schemeClr>
              </a:solidFill>
              <a:effectLst/>
              <a:latin typeface="Times New Roman" panose="02020603050405020304" pitchFamily="18" charset="0"/>
              <a:ea typeface="Times New Roman" panose="02020603050405020304" pitchFamily="18" charset="0"/>
            </a:endParaRPr>
          </a:p>
          <a:p>
            <a:r>
              <a:rPr lang="fr-FR" sz="1800" b="1" dirty="0">
                <a:solidFill>
                  <a:schemeClr val="accent1">
                    <a:lumMod val="75000"/>
                  </a:schemeClr>
                </a:solidFill>
                <a:effectLst/>
                <a:latin typeface="Calibri" panose="020F0502020204030204" pitchFamily="34" charset="0"/>
                <a:ea typeface="Times New Roman" panose="02020603050405020304" pitchFamily="18" charset="0"/>
              </a:rPr>
              <a:t>Date fin de chantier : 08/07/2020</a:t>
            </a:r>
            <a:endParaRPr lang="fr-FR" sz="1600" dirty="0">
              <a:solidFill>
                <a:schemeClr val="accent1">
                  <a:lumMod val="75000"/>
                </a:schemeClr>
              </a:solidFill>
              <a:effectLst/>
              <a:latin typeface="Times New Roman" panose="02020603050405020304" pitchFamily="18" charset="0"/>
              <a:ea typeface="Times New Roman" panose="02020603050405020304" pitchFamily="18" charset="0"/>
            </a:endParaRPr>
          </a:p>
          <a:p>
            <a:pPr>
              <a:lnSpc>
                <a:spcPct val="107000"/>
              </a:lnSpc>
              <a:spcAft>
                <a:spcPts val="800"/>
              </a:spcAft>
            </a:pPr>
            <a:r>
              <a:rPr lang="fr-FR" sz="1800" dirty="0">
                <a:solidFill>
                  <a:schemeClr val="accent1">
                    <a:lumMod val="75000"/>
                  </a:schemeClr>
                </a:solidFill>
                <a:effectLst/>
                <a:latin typeface="Calibri" panose="020F0502020204030204" pitchFamily="34" charset="0"/>
                <a:ea typeface="Calibri" panose="020F0502020204030204" pitchFamily="34" charset="0"/>
                <a:cs typeface="Arial" panose="020B0604020202020204" pitchFamily="34" charset="0"/>
              </a:rPr>
              <a:t> </a:t>
            </a:r>
            <a:endParaRPr lang="fr-FR" sz="1400" dirty="0">
              <a:solidFill>
                <a:schemeClr val="accent1">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22487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5B167FB-9C94-CC31-AAF3-E077969B3B76}"/>
              </a:ext>
            </a:extLst>
          </p:cNvPr>
          <p:cNvSpPr>
            <a:spLocks noGrp="1"/>
          </p:cNvSpPr>
          <p:nvPr>
            <p:ph type="ftr" sz="quarter" idx="11"/>
          </p:nvPr>
        </p:nvSpPr>
        <p:spPr/>
        <p:txBody>
          <a:bodyPr/>
          <a:lstStyle/>
          <a:p>
            <a:r>
              <a:rPr lang="fr-FR" dirty="0"/>
              <a:t>Conseil Ordre des Médecins Pas de Calais Septembre 2023</a:t>
            </a:r>
          </a:p>
        </p:txBody>
      </p:sp>
      <p:pic>
        <p:nvPicPr>
          <p:cNvPr id="4" name="Image 3">
            <a:extLst>
              <a:ext uri="{FF2B5EF4-FFF2-40B4-BE49-F238E27FC236}">
                <a16:creationId xmlns:a16="http://schemas.microsoft.com/office/drawing/2014/main" id="{9C3E3B67-37C8-007C-2FF7-140336425E5F}"/>
              </a:ext>
            </a:extLst>
          </p:cNvPr>
          <p:cNvPicPr>
            <a:picLocks noChangeAspect="1"/>
          </p:cNvPicPr>
          <p:nvPr/>
        </p:nvPicPr>
        <p:blipFill>
          <a:blip r:embed="rId2"/>
          <a:stretch>
            <a:fillRect/>
          </a:stretch>
        </p:blipFill>
        <p:spPr>
          <a:xfrm>
            <a:off x="746136" y="684036"/>
            <a:ext cx="11284900" cy="5470091"/>
          </a:xfrm>
          <a:prstGeom prst="rect">
            <a:avLst/>
          </a:prstGeom>
        </p:spPr>
      </p:pic>
    </p:spTree>
    <p:extLst>
      <p:ext uri="{BB962C8B-B14F-4D97-AF65-F5344CB8AC3E}">
        <p14:creationId xmlns:p14="http://schemas.microsoft.com/office/powerpoint/2010/main" val="2357276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9B15F2-7730-6231-1E76-0AD2A07D1359}"/>
              </a:ext>
            </a:extLst>
          </p:cNvPr>
          <p:cNvSpPr>
            <a:spLocks noGrp="1"/>
          </p:cNvSpPr>
          <p:nvPr>
            <p:ph type="title"/>
          </p:nvPr>
        </p:nvSpPr>
        <p:spPr>
          <a:xfrm>
            <a:off x="831850" y="1709739"/>
            <a:ext cx="10515600" cy="1268906"/>
          </a:xfrm>
        </p:spPr>
        <p:txBody>
          <a:bodyPr/>
          <a:lstStyle/>
          <a:p>
            <a:r>
              <a:rPr lang="fr-FR" dirty="0">
                <a:solidFill>
                  <a:schemeClr val="accent1">
                    <a:lumMod val="50000"/>
                  </a:schemeClr>
                </a:solidFill>
              </a:rPr>
              <a:t>BILAN ACTIVITE CONSEIL</a:t>
            </a:r>
          </a:p>
        </p:txBody>
      </p:sp>
      <p:sp>
        <p:nvSpPr>
          <p:cNvPr id="3" name="Espace réservé du texte 2">
            <a:extLst>
              <a:ext uri="{FF2B5EF4-FFF2-40B4-BE49-F238E27FC236}">
                <a16:creationId xmlns:a16="http://schemas.microsoft.com/office/drawing/2014/main" id="{737E85EC-CCD6-FC93-7564-A3E918851C79}"/>
              </a:ext>
            </a:extLst>
          </p:cNvPr>
          <p:cNvSpPr>
            <a:spLocks noGrp="1"/>
          </p:cNvSpPr>
          <p:nvPr>
            <p:ph type="body" idx="1"/>
          </p:nvPr>
        </p:nvSpPr>
        <p:spPr/>
        <p:txBody>
          <a:bodyPr/>
          <a:lstStyle/>
          <a:p>
            <a:r>
              <a:rPr lang="fr-FR" b="1" dirty="0">
                <a:solidFill>
                  <a:srgbClr val="002060"/>
                </a:solidFill>
              </a:rPr>
              <a:t>Recueil des activités Année 2022 et S1 2023</a:t>
            </a:r>
          </a:p>
        </p:txBody>
      </p:sp>
      <p:sp>
        <p:nvSpPr>
          <p:cNvPr id="4" name="Espace réservé du pied de page 3">
            <a:extLst>
              <a:ext uri="{FF2B5EF4-FFF2-40B4-BE49-F238E27FC236}">
                <a16:creationId xmlns:a16="http://schemas.microsoft.com/office/drawing/2014/main" id="{25A0229B-C8D3-EBF5-3503-A3AD70050FCC}"/>
              </a:ext>
            </a:extLst>
          </p:cNvPr>
          <p:cNvSpPr>
            <a:spLocks noGrp="1"/>
          </p:cNvSpPr>
          <p:nvPr>
            <p:ph type="ftr" sz="quarter" idx="11"/>
          </p:nvPr>
        </p:nvSpPr>
        <p:spPr/>
        <p:txBody>
          <a:bodyPr/>
          <a:lstStyle/>
          <a:p>
            <a:r>
              <a:rPr lang="fr-FR" dirty="0"/>
              <a:t>Conseil Ordre des Médecins Pas de Calais Septembre 2023</a:t>
            </a:r>
          </a:p>
        </p:txBody>
      </p:sp>
    </p:spTree>
    <p:extLst>
      <p:ext uri="{BB962C8B-B14F-4D97-AF65-F5344CB8AC3E}">
        <p14:creationId xmlns:p14="http://schemas.microsoft.com/office/powerpoint/2010/main" val="1377168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56593B20-AA8A-4BD9-21C0-EC49E0076F73}"/>
              </a:ext>
            </a:extLst>
          </p:cNvPr>
          <p:cNvGraphicFramePr>
            <a:graphicFrameLocks noGrp="1"/>
          </p:cNvGraphicFramePr>
          <p:nvPr>
            <p:ph idx="4294967295"/>
            <p:extLst>
              <p:ext uri="{D42A27DB-BD31-4B8C-83A1-F6EECF244321}">
                <p14:modId xmlns:p14="http://schemas.microsoft.com/office/powerpoint/2010/main" val="3707804711"/>
              </p:ext>
            </p:extLst>
          </p:nvPr>
        </p:nvGraphicFramePr>
        <p:xfrm>
          <a:off x="1163783" y="665018"/>
          <a:ext cx="10515600" cy="4939651"/>
        </p:xfrm>
        <a:graphic>
          <a:graphicData uri="http://schemas.openxmlformats.org/drawingml/2006/chart">
            <c:chart xmlns:c="http://schemas.openxmlformats.org/drawingml/2006/chart" xmlns:r="http://schemas.openxmlformats.org/officeDocument/2006/relationships" r:id="rId2"/>
          </a:graphicData>
        </a:graphic>
      </p:graphicFrame>
      <p:sp>
        <p:nvSpPr>
          <p:cNvPr id="5" name="Espace réservé du pied de page 4">
            <a:extLst>
              <a:ext uri="{FF2B5EF4-FFF2-40B4-BE49-F238E27FC236}">
                <a16:creationId xmlns:a16="http://schemas.microsoft.com/office/drawing/2014/main" id="{402AC313-CE66-9E0A-65E7-3058F70D1083}"/>
              </a:ext>
            </a:extLst>
          </p:cNvPr>
          <p:cNvSpPr>
            <a:spLocks noGrp="1"/>
          </p:cNvSpPr>
          <p:nvPr>
            <p:ph type="ftr" sz="quarter" idx="11"/>
          </p:nvPr>
        </p:nvSpPr>
        <p:spPr/>
        <p:txBody>
          <a:bodyPr/>
          <a:lstStyle/>
          <a:p>
            <a:pPr algn="l"/>
            <a:r>
              <a:rPr lang="fr-FR" sz="1200" b="1" dirty="0">
                <a:solidFill>
                  <a:srgbClr val="0070C0"/>
                </a:solidFill>
              </a:rPr>
              <a:t>Conseil Ordre des </a:t>
            </a:r>
            <a:r>
              <a:rPr lang="fr-FR" sz="1400" b="1" dirty="0">
                <a:solidFill>
                  <a:srgbClr val="0070C0"/>
                </a:solidFill>
              </a:rPr>
              <a:t>Médecins</a:t>
            </a:r>
            <a:r>
              <a:rPr lang="fr-FR" sz="1200" b="1" dirty="0">
                <a:solidFill>
                  <a:srgbClr val="0070C0"/>
                </a:solidFill>
              </a:rPr>
              <a:t> Pas de Calais Septembre 2023</a:t>
            </a:r>
          </a:p>
        </p:txBody>
      </p:sp>
    </p:spTree>
    <p:extLst>
      <p:ext uri="{BB962C8B-B14F-4D97-AF65-F5344CB8AC3E}">
        <p14:creationId xmlns:p14="http://schemas.microsoft.com/office/powerpoint/2010/main" val="1738025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a:extLst>
              <a:ext uri="{FF2B5EF4-FFF2-40B4-BE49-F238E27FC236}">
                <a16:creationId xmlns:a16="http://schemas.microsoft.com/office/drawing/2014/main" id="{22715DC5-448A-E07E-FDC7-F1C139333F02}"/>
              </a:ext>
            </a:extLst>
          </p:cNvPr>
          <p:cNvGraphicFramePr/>
          <p:nvPr>
            <p:extLst>
              <p:ext uri="{D42A27DB-BD31-4B8C-83A1-F6EECF244321}">
                <p14:modId xmlns:p14="http://schemas.microsoft.com/office/powerpoint/2010/main" val="353242827"/>
              </p:ext>
            </p:extLst>
          </p:nvPr>
        </p:nvGraphicFramePr>
        <p:xfrm>
          <a:off x="1735282" y="671946"/>
          <a:ext cx="8721436" cy="5006252"/>
        </p:xfrm>
        <a:graphic>
          <a:graphicData uri="http://schemas.openxmlformats.org/drawingml/2006/chart">
            <c:chart xmlns:c="http://schemas.openxmlformats.org/drawingml/2006/chart" xmlns:r="http://schemas.openxmlformats.org/officeDocument/2006/relationships" r:id="rId2"/>
          </a:graphicData>
        </a:graphic>
      </p:graphicFrame>
      <p:sp>
        <p:nvSpPr>
          <p:cNvPr id="5" name="Espace réservé du pied de page 4">
            <a:extLst>
              <a:ext uri="{FF2B5EF4-FFF2-40B4-BE49-F238E27FC236}">
                <a16:creationId xmlns:a16="http://schemas.microsoft.com/office/drawing/2014/main" id="{1EBDB704-B5AB-CBEC-4CC4-514FAFF74807}"/>
              </a:ext>
            </a:extLst>
          </p:cNvPr>
          <p:cNvSpPr>
            <a:spLocks noGrp="1"/>
          </p:cNvSpPr>
          <p:nvPr>
            <p:ph type="ftr" sz="quarter" idx="11"/>
          </p:nvPr>
        </p:nvSpPr>
        <p:spPr>
          <a:xfrm>
            <a:off x="2722417" y="6280150"/>
            <a:ext cx="5929745" cy="365125"/>
          </a:xfrm>
          <a:ln w="19050">
            <a:solidFill>
              <a:schemeClr val="accent1"/>
            </a:solidFill>
          </a:ln>
        </p:spPr>
        <p:txBody>
          <a:bodyPr/>
          <a:lstStyle/>
          <a:p>
            <a:pPr algn="l"/>
            <a:r>
              <a:rPr lang="fr-FR" sz="1400" b="1" dirty="0">
                <a:solidFill>
                  <a:srgbClr val="0070C0"/>
                </a:solidFill>
              </a:rPr>
              <a:t>Conseil Ordre des </a:t>
            </a:r>
            <a:r>
              <a:rPr lang="fr-FR" sz="1600" b="1" dirty="0">
                <a:solidFill>
                  <a:srgbClr val="0070C0"/>
                </a:solidFill>
              </a:rPr>
              <a:t>Médecins</a:t>
            </a:r>
            <a:r>
              <a:rPr lang="fr-FR" sz="1400" b="1" dirty="0">
                <a:solidFill>
                  <a:srgbClr val="0070C0"/>
                </a:solidFill>
              </a:rPr>
              <a:t> Pas de Calais Septembre 2023</a:t>
            </a:r>
          </a:p>
        </p:txBody>
      </p:sp>
    </p:spTree>
    <p:extLst>
      <p:ext uri="{BB962C8B-B14F-4D97-AF65-F5344CB8AC3E}">
        <p14:creationId xmlns:p14="http://schemas.microsoft.com/office/powerpoint/2010/main" val="2399048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a:extLst>
              <a:ext uri="{FF2B5EF4-FFF2-40B4-BE49-F238E27FC236}">
                <a16:creationId xmlns:a16="http://schemas.microsoft.com/office/drawing/2014/main" id="{984583C2-30B4-F8D5-7F66-06D775C35DDC}"/>
              </a:ext>
            </a:extLst>
          </p:cNvPr>
          <p:cNvGraphicFramePr/>
          <p:nvPr>
            <p:extLst>
              <p:ext uri="{D42A27DB-BD31-4B8C-83A1-F6EECF244321}">
                <p14:modId xmlns:p14="http://schemas.microsoft.com/office/powerpoint/2010/main" val="3845044694"/>
              </p:ext>
            </p:extLst>
          </p:nvPr>
        </p:nvGraphicFramePr>
        <p:xfrm>
          <a:off x="1037771" y="353292"/>
          <a:ext cx="10399486" cy="6025738"/>
        </p:xfrm>
        <a:graphic>
          <a:graphicData uri="http://schemas.openxmlformats.org/drawingml/2006/chart">
            <c:chart xmlns:c="http://schemas.openxmlformats.org/drawingml/2006/chart" xmlns:r="http://schemas.openxmlformats.org/officeDocument/2006/relationships" r:id="rId2"/>
          </a:graphicData>
        </a:graphic>
      </p:graphicFrame>
      <p:sp>
        <p:nvSpPr>
          <p:cNvPr id="3" name="Espace réservé du pied de page 2">
            <a:extLst>
              <a:ext uri="{FF2B5EF4-FFF2-40B4-BE49-F238E27FC236}">
                <a16:creationId xmlns:a16="http://schemas.microsoft.com/office/drawing/2014/main" id="{2CFFEB50-FE76-BB38-717E-F2C374FA2354}"/>
              </a:ext>
            </a:extLst>
          </p:cNvPr>
          <p:cNvSpPr>
            <a:spLocks noGrp="1"/>
          </p:cNvSpPr>
          <p:nvPr>
            <p:ph type="ftr" sz="quarter" idx="11"/>
          </p:nvPr>
        </p:nvSpPr>
        <p:spPr/>
        <p:txBody>
          <a:bodyPr/>
          <a:lstStyle/>
          <a:p>
            <a:pPr algn="l"/>
            <a:r>
              <a:rPr lang="fr-FR" sz="1200" b="1" dirty="0">
                <a:solidFill>
                  <a:srgbClr val="0070C0"/>
                </a:solidFill>
              </a:rPr>
              <a:t>Conseil Ordre des </a:t>
            </a:r>
            <a:r>
              <a:rPr lang="fr-FR" sz="1400" b="1" dirty="0">
                <a:solidFill>
                  <a:srgbClr val="0070C0"/>
                </a:solidFill>
              </a:rPr>
              <a:t>Médecins</a:t>
            </a:r>
            <a:r>
              <a:rPr lang="fr-FR" sz="1200" b="1" dirty="0">
                <a:solidFill>
                  <a:srgbClr val="0070C0"/>
                </a:solidFill>
              </a:rPr>
              <a:t> Pas de Calais Septembre 2023</a:t>
            </a:r>
          </a:p>
        </p:txBody>
      </p:sp>
    </p:spTree>
    <p:extLst>
      <p:ext uri="{BB962C8B-B14F-4D97-AF65-F5344CB8AC3E}">
        <p14:creationId xmlns:p14="http://schemas.microsoft.com/office/powerpoint/2010/main" val="261328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B89121AB-AB5B-3B8A-20E7-A93BBA5FCB0A}"/>
              </a:ext>
            </a:extLst>
          </p:cNvPr>
          <p:cNvGraphicFramePr>
            <a:graphicFrameLocks noGrp="1"/>
          </p:cNvGraphicFramePr>
          <p:nvPr>
            <p:ph idx="4294967295"/>
            <p:extLst>
              <p:ext uri="{D42A27DB-BD31-4B8C-83A1-F6EECF244321}">
                <p14:modId xmlns:p14="http://schemas.microsoft.com/office/powerpoint/2010/main" val="1894540862"/>
              </p:ext>
            </p:extLst>
          </p:nvPr>
        </p:nvGraphicFramePr>
        <p:xfrm>
          <a:off x="1413164" y="574964"/>
          <a:ext cx="10515600" cy="5581218"/>
        </p:xfrm>
        <a:graphic>
          <a:graphicData uri="http://schemas.openxmlformats.org/drawingml/2006/chart">
            <c:chart xmlns:c="http://schemas.openxmlformats.org/drawingml/2006/chart" xmlns:r="http://schemas.openxmlformats.org/officeDocument/2006/relationships" r:id="rId3"/>
          </a:graphicData>
        </a:graphic>
      </p:graphicFrame>
      <p:sp>
        <p:nvSpPr>
          <p:cNvPr id="5" name="Espace réservé du pied de page 4">
            <a:extLst>
              <a:ext uri="{FF2B5EF4-FFF2-40B4-BE49-F238E27FC236}">
                <a16:creationId xmlns:a16="http://schemas.microsoft.com/office/drawing/2014/main" id="{87EEBD47-C417-E60A-AA9B-80B6F3D79C3B}"/>
              </a:ext>
            </a:extLst>
          </p:cNvPr>
          <p:cNvSpPr>
            <a:spLocks noGrp="1"/>
          </p:cNvSpPr>
          <p:nvPr>
            <p:ph type="ftr" sz="quarter" idx="11"/>
          </p:nvPr>
        </p:nvSpPr>
        <p:spPr/>
        <p:txBody>
          <a:bodyPr/>
          <a:lstStyle/>
          <a:p>
            <a:pPr algn="l"/>
            <a:r>
              <a:rPr lang="fr-FR" sz="1200" b="1" dirty="0">
                <a:solidFill>
                  <a:srgbClr val="0070C0"/>
                </a:solidFill>
              </a:rPr>
              <a:t>Conseil Ordre des </a:t>
            </a:r>
            <a:r>
              <a:rPr lang="fr-FR" sz="1400" b="1" dirty="0">
                <a:solidFill>
                  <a:srgbClr val="0070C0"/>
                </a:solidFill>
              </a:rPr>
              <a:t>Médecins</a:t>
            </a:r>
            <a:r>
              <a:rPr lang="fr-FR" sz="1200" b="1" dirty="0">
                <a:solidFill>
                  <a:srgbClr val="0070C0"/>
                </a:solidFill>
              </a:rPr>
              <a:t> Pas de Calais Septembre 2023</a:t>
            </a:r>
          </a:p>
        </p:txBody>
      </p:sp>
    </p:spTree>
    <p:extLst>
      <p:ext uri="{BB962C8B-B14F-4D97-AF65-F5344CB8AC3E}">
        <p14:creationId xmlns:p14="http://schemas.microsoft.com/office/powerpoint/2010/main" val="3574526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a:extLst>
              <a:ext uri="{FF2B5EF4-FFF2-40B4-BE49-F238E27FC236}">
                <a16:creationId xmlns:a16="http://schemas.microsoft.com/office/drawing/2014/main" id="{87F443E4-0725-EA8E-69AB-AE417FEBEA17}"/>
              </a:ext>
            </a:extLst>
          </p:cNvPr>
          <p:cNvGraphicFramePr/>
          <p:nvPr>
            <p:extLst>
              <p:ext uri="{D42A27DB-BD31-4B8C-83A1-F6EECF244321}">
                <p14:modId xmlns:p14="http://schemas.microsoft.com/office/powerpoint/2010/main" val="2857234476"/>
              </p:ext>
            </p:extLst>
          </p:nvPr>
        </p:nvGraphicFramePr>
        <p:xfrm>
          <a:off x="762000" y="450273"/>
          <a:ext cx="10820400" cy="5602183"/>
        </p:xfrm>
        <a:graphic>
          <a:graphicData uri="http://schemas.openxmlformats.org/drawingml/2006/chart">
            <c:chart xmlns:c="http://schemas.openxmlformats.org/drawingml/2006/chart" xmlns:r="http://schemas.openxmlformats.org/officeDocument/2006/relationships" r:id="rId2"/>
          </a:graphicData>
        </a:graphic>
      </p:graphicFrame>
      <p:sp>
        <p:nvSpPr>
          <p:cNvPr id="3" name="Espace réservé du pied de page 2">
            <a:extLst>
              <a:ext uri="{FF2B5EF4-FFF2-40B4-BE49-F238E27FC236}">
                <a16:creationId xmlns:a16="http://schemas.microsoft.com/office/drawing/2014/main" id="{0B037B82-8952-55CE-13D6-ADD07167F99F}"/>
              </a:ext>
            </a:extLst>
          </p:cNvPr>
          <p:cNvSpPr>
            <a:spLocks noGrp="1"/>
          </p:cNvSpPr>
          <p:nvPr>
            <p:ph type="ftr" sz="quarter" idx="11"/>
          </p:nvPr>
        </p:nvSpPr>
        <p:spPr/>
        <p:txBody>
          <a:bodyPr/>
          <a:lstStyle/>
          <a:p>
            <a:r>
              <a:rPr lang="fr-FR"/>
              <a:t>Conseil Ordre des Médecins Pas de Calais Septembre 2023</a:t>
            </a:r>
          </a:p>
        </p:txBody>
      </p:sp>
    </p:spTree>
    <p:extLst>
      <p:ext uri="{BB962C8B-B14F-4D97-AF65-F5344CB8AC3E}">
        <p14:creationId xmlns:p14="http://schemas.microsoft.com/office/powerpoint/2010/main" val="2898267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B27014D-C079-F25F-5FF4-077FB8E11CDF}"/>
              </a:ext>
            </a:extLst>
          </p:cNvPr>
          <p:cNvSpPr>
            <a:spLocks noGrp="1"/>
          </p:cNvSpPr>
          <p:nvPr>
            <p:ph type="ftr" sz="quarter" idx="11"/>
          </p:nvPr>
        </p:nvSpPr>
        <p:spPr/>
        <p:txBody>
          <a:bodyPr/>
          <a:lstStyle/>
          <a:p>
            <a:r>
              <a:rPr lang="fr-FR"/>
              <a:t>Conseil Ordre des Médecins Pas de Calais Septembre 2023</a:t>
            </a:r>
          </a:p>
        </p:txBody>
      </p:sp>
      <p:pic>
        <p:nvPicPr>
          <p:cNvPr id="4" name="Image 3" descr="Une image contenant plein air, ciel, sol, maison&#10;&#10;Description générée automatiquement">
            <a:extLst>
              <a:ext uri="{FF2B5EF4-FFF2-40B4-BE49-F238E27FC236}">
                <a16:creationId xmlns:a16="http://schemas.microsoft.com/office/drawing/2014/main" id="{96A51AA0-1FAA-A3A0-C83E-135F66E20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00180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a:extLst>
              <a:ext uri="{FF2B5EF4-FFF2-40B4-BE49-F238E27FC236}">
                <a16:creationId xmlns:a16="http://schemas.microsoft.com/office/drawing/2014/main" id="{548CF540-6FCC-4253-D9FC-F03750FACB86}"/>
              </a:ext>
            </a:extLst>
          </p:cNvPr>
          <p:cNvGraphicFramePr/>
          <p:nvPr>
            <p:extLst>
              <p:ext uri="{D42A27DB-BD31-4B8C-83A1-F6EECF244321}">
                <p14:modId xmlns:p14="http://schemas.microsoft.com/office/powerpoint/2010/main" val="2249732467"/>
              </p:ext>
            </p:extLst>
          </p:nvPr>
        </p:nvGraphicFramePr>
        <p:xfrm>
          <a:off x="1161143" y="381001"/>
          <a:ext cx="9775371" cy="5069114"/>
        </p:xfrm>
        <a:graphic>
          <a:graphicData uri="http://schemas.openxmlformats.org/drawingml/2006/chart">
            <c:chart xmlns:c="http://schemas.openxmlformats.org/drawingml/2006/chart" xmlns:r="http://schemas.openxmlformats.org/officeDocument/2006/relationships" r:id="rId2"/>
          </a:graphicData>
        </a:graphic>
      </p:graphicFrame>
      <p:sp>
        <p:nvSpPr>
          <p:cNvPr id="6" name="Espace réservé du pied de page 5">
            <a:extLst>
              <a:ext uri="{FF2B5EF4-FFF2-40B4-BE49-F238E27FC236}">
                <a16:creationId xmlns:a16="http://schemas.microsoft.com/office/drawing/2014/main" id="{F8EFEF93-1158-910B-D5FE-F881B9A2954A}"/>
              </a:ext>
            </a:extLst>
          </p:cNvPr>
          <p:cNvSpPr>
            <a:spLocks noGrp="1"/>
          </p:cNvSpPr>
          <p:nvPr>
            <p:ph type="ftr" sz="quarter" idx="11"/>
          </p:nvPr>
        </p:nvSpPr>
        <p:spPr/>
        <p:txBody>
          <a:bodyPr/>
          <a:lstStyle/>
          <a:p>
            <a:pPr algn="l"/>
            <a:r>
              <a:rPr lang="fr-FR" sz="1200" b="1" dirty="0">
                <a:solidFill>
                  <a:srgbClr val="0070C0"/>
                </a:solidFill>
              </a:rPr>
              <a:t>Conseil Ordre des </a:t>
            </a:r>
            <a:r>
              <a:rPr lang="fr-FR" sz="1400" b="1" dirty="0">
                <a:solidFill>
                  <a:srgbClr val="0070C0"/>
                </a:solidFill>
              </a:rPr>
              <a:t>Médecins</a:t>
            </a:r>
            <a:r>
              <a:rPr lang="fr-FR" sz="1200" b="1" dirty="0">
                <a:solidFill>
                  <a:srgbClr val="0070C0"/>
                </a:solidFill>
              </a:rPr>
              <a:t> Pas de Calais Septembre 2023</a:t>
            </a:r>
          </a:p>
        </p:txBody>
      </p:sp>
    </p:spTree>
    <p:extLst>
      <p:ext uri="{BB962C8B-B14F-4D97-AF65-F5344CB8AC3E}">
        <p14:creationId xmlns:p14="http://schemas.microsoft.com/office/powerpoint/2010/main" val="2395905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CA16148-1F3C-C082-D5AE-6E5E11F2B2CF}"/>
              </a:ext>
            </a:extLst>
          </p:cNvPr>
          <p:cNvSpPr>
            <a:spLocks noGrp="1"/>
          </p:cNvSpPr>
          <p:nvPr>
            <p:ph type="ftr" sz="quarter" idx="11"/>
          </p:nvPr>
        </p:nvSpPr>
        <p:spPr/>
        <p:txBody>
          <a:bodyPr/>
          <a:lstStyle/>
          <a:p>
            <a:pPr algn="l"/>
            <a:r>
              <a:rPr lang="fr-FR" sz="1200" b="1" dirty="0">
                <a:solidFill>
                  <a:srgbClr val="0070C0"/>
                </a:solidFill>
              </a:rPr>
              <a:t>Conseil Ordre des </a:t>
            </a:r>
            <a:r>
              <a:rPr lang="fr-FR" sz="1400" b="1" dirty="0">
                <a:solidFill>
                  <a:srgbClr val="0070C0"/>
                </a:solidFill>
              </a:rPr>
              <a:t>Médecins</a:t>
            </a:r>
            <a:r>
              <a:rPr lang="fr-FR" sz="1200" b="1" dirty="0">
                <a:solidFill>
                  <a:srgbClr val="0070C0"/>
                </a:solidFill>
              </a:rPr>
              <a:t> Pas de Calais Septembre 2023</a:t>
            </a:r>
          </a:p>
        </p:txBody>
      </p:sp>
      <p:pic>
        <p:nvPicPr>
          <p:cNvPr id="2049" name="Picture 1">
            <a:extLst>
              <a:ext uri="{FF2B5EF4-FFF2-40B4-BE49-F238E27FC236}">
                <a16:creationId xmlns:a16="http://schemas.microsoft.com/office/drawing/2014/main" id="{3F5DBB08-FE33-91A0-EDEB-59092C3DB6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898" y="264441"/>
            <a:ext cx="8513617" cy="5878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468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D7D766-0617-75AF-E4B7-31E461D9EDC4}"/>
              </a:ext>
            </a:extLst>
          </p:cNvPr>
          <p:cNvSpPr>
            <a:spLocks noGrp="1"/>
          </p:cNvSpPr>
          <p:nvPr>
            <p:ph type="title"/>
          </p:nvPr>
        </p:nvSpPr>
        <p:spPr>
          <a:xfrm>
            <a:off x="831850" y="492370"/>
            <a:ext cx="10515600" cy="1289538"/>
          </a:xfrm>
        </p:spPr>
        <p:txBody>
          <a:bodyPr>
            <a:normAutofit/>
          </a:bodyPr>
          <a:lstStyle/>
          <a:p>
            <a:r>
              <a:rPr lang="fr-FR" dirty="0">
                <a:solidFill>
                  <a:schemeClr val="accent1">
                    <a:lumMod val="50000"/>
                  </a:schemeClr>
                </a:solidFill>
              </a:rPr>
              <a:t>CARTOGRAPHIE INSCRITS 2023</a:t>
            </a:r>
          </a:p>
        </p:txBody>
      </p:sp>
      <p:sp>
        <p:nvSpPr>
          <p:cNvPr id="3" name="Espace réservé du texte 2">
            <a:extLst>
              <a:ext uri="{FF2B5EF4-FFF2-40B4-BE49-F238E27FC236}">
                <a16:creationId xmlns:a16="http://schemas.microsoft.com/office/drawing/2014/main" id="{82C6B12E-B473-BE4C-FDB8-98715BBE4C1C}"/>
              </a:ext>
            </a:extLst>
          </p:cNvPr>
          <p:cNvSpPr>
            <a:spLocks noGrp="1"/>
          </p:cNvSpPr>
          <p:nvPr>
            <p:ph type="body" idx="1"/>
          </p:nvPr>
        </p:nvSpPr>
        <p:spPr>
          <a:xfrm>
            <a:off x="831850" y="2391509"/>
            <a:ext cx="10515600" cy="3698142"/>
          </a:xfrm>
        </p:spPr>
        <p:txBody>
          <a:bodyPr>
            <a:normAutofit lnSpcReduction="10000"/>
          </a:bodyPr>
          <a:lstStyle/>
          <a:p>
            <a:pPr marL="342900" lvl="0" indent="-342900" rtl="0">
              <a:lnSpc>
                <a:spcPct val="107000"/>
              </a:lnSpc>
              <a:buFont typeface="Calibri" panose="020F0502020204030204" pitchFamily="34" charset="0"/>
              <a:buChar char="-"/>
            </a:pPr>
            <a:r>
              <a:rPr lang="fr-FR" sz="1400" b="1" dirty="0">
                <a:solidFill>
                  <a:srgbClr val="1F4E79"/>
                </a:solidFill>
                <a:effectLst/>
                <a:latin typeface="Calibri" panose="020F0502020204030204" pitchFamily="34" charset="0"/>
                <a:ea typeface="Calibri" panose="020F0502020204030204" pitchFamily="34" charset="0"/>
                <a:cs typeface="Arial" panose="020B0604020202020204" pitchFamily="34" charset="0"/>
              </a:rPr>
              <a:t>BILAN MEDECINS INSCRITS MI 2023 (5004) TOUTES SPECIALITES CONFONDUES</a:t>
            </a:r>
          </a:p>
          <a:p>
            <a:pPr marL="342900" lvl="0" indent="-342900" rtl="0">
              <a:lnSpc>
                <a:spcPct val="107000"/>
              </a:lnSpc>
              <a:buFont typeface="Calibri" panose="020F0502020204030204" pitchFamily="34" charset="0"/>
              <a:buChar char="-"/>
            </a:pPr>
            <a:endParaRPr lang="fr-FR" sz="1400" b="1"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07000"/>
              </a:lnSpc>
              <a:buFont typeface="Courier New" panose="02070309020205020404" pitchFamily="49" charset="0"/>
              <a:buChar char="o"/>
            </a:pPr>
            <a:r>
              <a:rPr lang="fr-FR" sz="14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Sans activité ; 2</a:t>
            </a:r>
          </a:p>
          <a:p>
            <a:pPr marL="742950" lvl="1" indent="-285750">
              <a:lnSpc>
                <a:spcPct val="107000"/>
              </a:lnSpc>
              <a:buFont typeface="Courier New" panose="02070309020205020404" pitchFamily="49" charset="0"/>
              <a:buChar char="o"/>
            </a:pPr>
            <a:r>
              <a:rPr lang="fr-FR" sz="14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Bénévoles ; 8</a:t>
            </a:r>
          </a:p>
          <a:p>
            <a:pPr marL="742950" lvl="1" indent="-285750">
              <a:lnSpc>
                <a:spcPct val="107000"/>
              </a:lnSpc>
              <a:buFont typeface="Courier New" panose="02070309020205020404" pitchFamily="49" charset="0"/>
              <a:buChar char="o"/>
            </a:pPr>
            <a:r>
              <a:rPr lang="fr-FR" sz="14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Retraités non actifs ; 1297</a:t>
            </a:r>
          </a:p>
          <a:p>
            <a:pPr marL="742950" lvl="1" indent="-285750">
              <a:lnSpc>
                <a:spcPct val="107000"/>
              </a:lnSpc>
              <a:buFont typeface="Courier New" panose="02070309020205020404" pitchFamily="49" charset="0"/>
              <a:buChar char="o"/>
            </a:pPr>
            <a:r>
              <a:rPr lang="fr-FR" sz="1400" b="1" u="sng" dirty="0">
                <a:solidFill>
                  <a:srgbClr val="FF0000"/>
                </a:solidFill>
                <a:latin typeface="Calibri" panose="020F0502020204030204" pitchFamily="34" charset="0"/>
                <a:ea typeface="Calibri" panose="020F0502020204030204" pitchFamily="34" charset="0"/>
                <a:cs typeface="Arial" panose="020B0604020202020204" pitchFamily="34" charset="0"/>
              </a:rPr>
              <a:t>Soit 1307 </a:t>
            </a:r>
          </a:p>
          <a:p>
            <a:pPr marL="742950" lvl="1" indent="-285750">
              <a:lnSpc>
                <a:spcPct val="107000"/>
              </a:lnSpc>
              <a:buFont typeface="Courier New" panose="02070309020205020404" pitchFamily="49" charset="0"/>
              <a:buChar char="o"/>
            </a:pPr>
            <a:endParaRPr lang="fr-FR" sz="1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07000"/>
              </a:lnSpc>
              <a:buFont typeface="Courier New" panose="02070309020205020404" pitchFamily="49" charset="0"/>
              <a:buChar char="o"/>
            </a:pPr>
            <a:r>
              <a:rPr lang="fr-FR" sz="14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Hospitaliers ; 1152 (purs type Hôpitaux généraux)</a:t>
            </a:r>
          </a:p>
          <a:p>
            <a:pPr marL="742950" lvl="1" indent="-285750">
              <a:lnSpc>
                <a:spcPct val="107000"/>
              </a:lnSpc>
              <a:buFont typeface="Courier New" panose="02070309020205020404" pitchFamily="49" charset="0"/>
              <a:buChar char="o"/>
            </a:pPr>
            <a:r>
              <a:rPr lang="fr-FR" sz="14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Libéraux ; 1819 (Exercice de ville ou hospitaliers privés, fondations etc</a:t>
            </a:r>
            <a:r>
              <a:rPr lang="fr-FR" sz="1400" b="1" dirty="0">
                <a:solidFill>
                  <a:srgbClr val="00B050"/>
                </a:solidFill>
                <a:latin typeface="Calibri" panose="020F0502020204030204" pitchFamily="34" charset="0"/>
                <a:ea typeface="Calibri" panose="020F0502020204030204" pitchFamily="34" charset="0"/>
                <a:cs typeface="Arial" panose="020B0604020202020204" pitchFamily="34" charset="0"/>
              </a:rPr>
              <a:t>.</a:t>
            </a:r>
            <a:r>
              <a:rPr lang="fr-FR" sz="14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 </a:t>
            </a:r>
          </a:p>
          <a:p>
            <a:pPr marL="742950" lvl="1" indent="-285750">
              <a:lnSpc>
                <a:spcPct val="107000"/>
              </a:lnSpc>
              <a:buFont typeface="Courier New" panose="02070309020205020404" pitchFamily="49" charset="0"/>
              <a:buChar char="o"/>
            </a:pPr>
            <a:r>
              <a:rPr lang="fr-FR" sz="14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Salariés ; 562 (type Hospitaliers ESPIC, EHPAD et Médecins RETRAITES avec Activité partielle) </a:t>
            </a:r>
          </a:p>
          <a:p>
            <a:pPr marL="742950" lvl="1" indent="-285750">
              <a:lnSpc>
                <a:spcPct val="107000"/>
              </a:lnSpc>
              <a:buFont typeface="Courier New" panose="02070309020205020404" pitchFamily="49" charset="0"/>
              <a:buChar char="o"/>
            </a:pPr>
            <a:r>
              <a:rPr lang="fr-FR" sz="14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Remplaçants ; 164</a:t>
            </a:r>
          </a:p>
          <a:p>
            <a:pPr marL="742950" lvl="1" indent="-285750">
              <a:lnSpc>
                <a:spcPct val="107000"/>
              </a:lnSpc>
              <a:buFont typeface="Courier New" panose="02070309020205020404" pitchFamily="49" charset="0"/>
              <a:buChar char="o"/>
            </a:pPr>
            <a:endParaRPr lang="fr-FR" sz="1400" b="1" dirty="0">
              <a:solidFill>
                <a:srgbClr val="00B050"/>
              </a:solidFill>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07000"/>
              </a:lnSpc>
              <a:buFont typeface="Courier New" panose="02070309020205020404" pitchFamily="49" charset="0"/>
              <a:buChar char="o"/>
            </a:pPr>
            <a:r>
              <a:rPr lang="fr-FR" sz="1600" b="1" u="sng" dirty="0">
                <a:solidFill>
                  <a:srgbClr val="00B050"/>
                </a:solidFill>
                <a:effectLst/>
                <a:latin typeface="Calibri" panose="020F0502020204030204" pitchFamily="34" charset="0"/>
                <a:ea typeface="Calibri" panose="020F0502020204030204" pitchFamily="34" charset="0"/>
                <a:cs typeface="Arial" panose="020B0604020202020204" pitchFamily="34" charset="0"/>
              </a:rPr>
              <a:t>SOIT 3697 ACTIFS SUR 5004 (73.9%)</a:t>
            </a:r>
          </a:p>
          <a:p>
            <a:endParaRPr lang="fr-FR" dirty="0"/>
          </a:p>
        </p:txBody>
      </p:sp>
      <p:sp>
        <p:nvSpPr>
          <p:cNvPr id="4" name="Espace réservé du pied de page 3">
            <a:extLst>
              <a:ext uri="{FF2B5EF4-FFF2-40B4-BE49-F238E27FC236}">
                <a16:creationId xmlns:a16="http://schemas.microsoft.com/office/drawing/2014/main" id="{FBDABD94-8864-3423-A96F-DAC76FA4A08B}"/>
              </a:ext>
            </a:extLst>
          </p:cNvPr>
          <p:cNvSpPr>
            <a:spLocks noGrp="1"/>
          </p:cNvSpPr>
          <p:nvPr>
            <p:ph type="ftr" sz="quarter" idx="11"/>
          </p:nvPr>
        </p:nvSpPr>
        <p:spPr/>
        <p:txBody>
          <a:bodyPr/>
          <a:lstStyle/>
          <a:p>
            <a:r>
              <a:rPr lang="fr-FR"/>
              <a:t>Conseil Ordre des Médecins Pas de Calais Septembre 2023</a:t>
            </a:r>
          </a:p>
        </p:txBody>
      </p:sp>
    </p:spTree>
    <p:extLst>
      <p:ext uri="{BB962C8B-B14F-4D97-AF65-F5344CB8AC3E}">
        <p14:creationId xmlns:p14="http://schemas.microsoft.com/office/powerpoint/2010/main" val="2097167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666B2F5-2B1E-8904-1D91-F814B747B217}"/>
              </a:ext>
            </a:extLst>
          </p:cNvPr>
          <p:cNvSpPr>
            <a:spLocks noGrp="1"/>
          </p:cNvSpPr>
          <p:nvPr>
            <p:ph type="ftr" sz="quarter" idx="11"/>
          </p:nvPr>
        </p:nvSpPr>
        <p:spPr>
          <a:xfrm>
            <a:off x="4038600" y="6356350"/>
            <a:ext cx="4114800" cy="365125"/>
          </a:xfrm>
        </p:spPr>
        <p:txBody>
          <a:bodyPr/>
          <a:lstStyle/>
          <a:p>
            <a:r>
              <a:rPr lang="fr-FR"/>
              <a:t>Conseil Ordre des Médecins Pas de Calais Septembre 2023</a:t>
            </a:r>
          </a:p>
        </p:txBody>
      </p:sp>
      <p:sp>
        <p:nvSpPr>
          <p:cNvPr id="5" name="ZoneTexte 4">
            <a:extLst>
              <a:ext uri="{FF2B5EF4-FFF2-40B4-BE49-F238E27FC236}">
                <a16:creationId xmlns:a16="http://schemas.microsoft.com/office/drawing/2014/main" id="{F83B76FF-4D1A-79D7-8AD8-9312E0AB83EF}"/>
              </a:ext>
            </a:extLst>
          </p:cNvPr>
          <p:cNvSpPr txBox="1"/>
          <p:nvPr/>
        </p:nvSpPr>
        <p:spPr>
          <a:xfrm>
            <a:off x="-156308" y="-2098765"/>
            <a:ext cx="12496799" cy="7017306"/>
          </a:xfrm>
          <a:prstGeom prst="rect">
            <a:avLst/>
          </a:prstGeom>
          <a:noFill/>
        </p:spPr>
        <p:txBody>
          <a:bodyPr wrap="square">
            <a:spAutoFit/>
          </a:bodyPr>
          <a:lstStyle/>
          <a:p>
            <a:pPr>
              <a:lnSpc>
                <a:spcPts val="1950"/>
              </a:lnSpc>
              <a:spcAft>
                <a:spcPts val="800"/>
              </a:spcAft>
            </a:pPr>
            <a:endParaRPr lang="fr-FR" sz="1800" dirty="0">
              <a:solidFill>
                <a:srgbClr val="393939"/>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950"/>
              </a:lnSpc>
              <a:spcAft>
                <a:spcPts val="800"/>
              </a:spcAft>
            </a:pPr>
            <a:endParaRPr lang="fr-FR" dirty="0">
              <a:solidFill>
                <a:srgbClr val="393939"/>
              </a:solidFill>
              <a:latin typeface="Arial" panose="020B0604020202020204" pitchFamily="34" charset="0"/>
              <a:ea typeface="Times New Roman" panose="02020603050405020304" pitchFamily="18" charset="0"/>
              <a:cs typeface="Arial" panose="020B0604020202020204" pitchFamily="34" charset="0"/>
            </a:endParaRPr>
          </a:p>
          <a:p>
            <a:pPr>
              <a:lnSpc>
                <a:spcPts val="1950"/>
              </a:lnSpc>
              <a:spcAft>
                <a:spcPts val="800"/>
              </a:spcAft>
            </a:pPr>
            <a:endParaRPr lang="fr-FR" sz="1800" dirty="0">
              <a:solidFill>
                <a:srgbClr val="393939"/>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950"/>
              </a:lnSpc>
              <a:spcAft>
                <a:spcPts val="800"/>
              </a:spcAft>
            </a:pPr>
            <a:endParaRPr lang="fr-FR" sz="1800" dirty="0">
              <a:solidFill>
                <a:srgbClr val="393939"/>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950"/>
              </a:lnSpc>
              <a:spcAft>
                <a:spcPts val="800"/>
              </a:spcAft>
            </a:pPr>
            <a:endParaRPr lang="fr-FR" dirty="0">
              <a:solidFill>
                <a:srgbClr val="393939"/>
              </a:solidFill>
              <a:latin typeface="Arial" panose="020B0604020202020204" pitchFamily="34" charset="0"/>
              <a:ea typeface="Times New Roman" panose="02020603050405020304" pitchFamily="18" charset="0"/>
              <a:cs typeface="Arial" panose="020B0604020202020204" pitchFamily="34" charset="0"/>
            </a:endParaRPr>
          </a:p>
          <a:p>
            <a:pPr>
              <a:lnSpc>
                <a:spcPts val="1950"/>
              </a:lnSpc>
              <a:spcAft>
                <a:spcPts val="800"/>
              </a:spcAft>
            </a:pPr>
            <a:endParaRPr lang="fr-FR" sz="1800" dirty="0">
              <a:solidFill>
                <a:srgbClr val="393939"/>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950"/>
              </a:lnSpc>
              <a:spcAft>
                <a:spcPts val="800"/>
              </a:spcAft>
            </a:pPr>
            <a:endParaRPr lang="fr-FR" sz="1800" dirty="0">
              <a:solidFill>
                <a:srgbClr val="393939"/>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950"/>
              </a:lnSpc>
              <a:spcAft>
                <a:spcPts val="800"/>
              </a:spcAft>
            </a:pPr>
            <a:endParaRPr lang="fr-FR" dirty="0">
              <a:solidFill>
                <a:srgbClr val="393939"/>
              </a:solidFill>
              <a:latin typeface="Arial" panose="020B0604020202020204" pitchFamily="34" charset="0"/>
              <a:ea typeface="Times New Roman" panose="02020603050405020304" pitchFamily="18" charset="0"/>
              <a:cs typeface="Arial" panose="020B0604020202020204" pitchFamily="34" charset="0"/>
            </a:endParaRPr>
          </a:p>
          <a:p>
            <a:pPr>
              <a:lnSpc>
                <a:spcPts val="1950"/>
              </a:lnSpc>
              <a:spcAft>
                <a:spcPts val="800"/>
              </a:spcAft>
            </a:pPr>
            <a:endParaRPr lang="fr-FR" sz="1800" dirty="0">
              <a:solidFill>
                <a:srgbClr val="393939"/>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950"/>
              </a:lnSpc>
              <a:spcAft>
                <a:spcPts val="800"/>
              </a:spcAft>
            </a:pPr>
            <a:endParaRPr lang="fr-FR" dirty="0">
              <a:solidFill>
                <a:srgbClr val="393939"/>
              </a:solidFill>
              <a:latin typeface="Arial" panose="020B0604020202020204" pitchFamily="34" charset="0"/>
              <a:ea typeface="Times New Roman" panose="02020603050405020304" pitchFamily="18" charset="0"/>
              <a:cs typeface="Arial" panose="020B0604020202020204" pitchFamily="34" charset="0"/>
            </a:endParaRPr>
          </a:p>
          <a:p>
            <a:pPr>
              <a:lnSpc>
                <a:spcPts val="1950"/>
              </a:lnSpc>
              <a:spcAft>
                <a:spcPts val="800"/>
              </a:spcAft>
            </a:pPr>
            <a:endParaRPr lang="fr-FR" sz="1800" dirty="0">
              <a:solidFill>
                <a:srgbClr val="393939"/>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950"/>
              </a:lnSpc>
              <a:spcAft>
                <a:spcPts val="800"/>
              </a:spcAft>
            </a:pPr>
            <a:r>
              <a:rPr lang="fr-FR"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Notre </a:t>
            </a:r>
            <a:r>
              <a:rPr lang="fr-FR"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équipe</a:t>
            </a:r>
            <a:r>
              <a:rPr lang="fr-FR"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administrative se compose de 5 secrétaires (une responsable, une comptable et 3 </a:t>
            </a:r>
            <a:r>
              <a:rPr lang="fr-FR"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secrétaires administratives).</a:t>
            </a:r>
            <a:endParaRPr lang="fr-FR" sz="14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a:lnSpc>
                <a:spcPts val="1950"/>
              </a:lnSpc>
              <a:spcAft>
                <a:spcPts val="800"/>
              </a:spcAft>
            </a:pPr>
            <a:r>
              <a:rPr lang="fr-FR"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Nos secrétaires ont leur spécificité mais aussi une certaine </a:t>
            </a:r>
            <a:r>
              <a:rPr lang="fr-FR" sz="18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polyvalence</a:t>
            </a:r>
            <a:r>
              <a:rPr lang="fr-FR"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au quotidien. Elles sont soumises au règlement Ordinal notamment pour le RGPD et la confidentialité.</a:t>
            </a:r>
            <a:endParaRPr lang="fr-FR" sz="14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a:lnSpc>
                <a:spcPts val="1950"/>
              </a:lnSpc>
              <a:spcAft>
                <a:spcPts val="800"/>
              </a:spcAft>
            </a:pPr>
            <a:r>
              <a:rPr lang="fr-FR"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L'activité de notre Secrétariat est essentiellement axée vers des </a:t>
            </a:r>
            <a:r>
              <a:rPr lang="fr-FR" sz="18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tâches administratives réglementaires </a:t>
            </a:r>
            <a:r>
              <a:rPr lang="fr-FR"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notamment la tenue du Tableau ORDINAL en fonction des arrivées et départs de confrères dans le département. </a:t>
            </a:r>
          </a:p>
          <a:p>
            <a:pPr>
              <a:lnSpc>
                <a:spcPts val="1950"/>
              </a:lnSpc>
              <a:spcAft>
                <a:spcPts val="800"/>
              </a:spcAft>
            </a:pPr>
            <a:r>
              <a:rPr lang="fr-FR"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Les inscriptions nécessitent  étude soigneuse des dossiers, vérification des documents et diplômes ainsi que la préparation des entretiens confraternels avec un Conseiller.  Les dossiers plus complexes sont transmis pour avis au CNOM.</a:t>
            </a:r>
            <a:endParaRPr lang="fr-FR" sz="14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a:lnSpc>
                <a:spcPts val="1950"/>
              </a:lnSpc>
              <a:spcAft>
                <a:spcPts val="800"/>
              </a:spcAft>
            </a:pPr>
            <a:r>
              <a:rPr lang="fr-FR" sz="18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La vérification des dossiers et des Diplômes </a:t>
            </a:r>
            <a:r>
              <a:rPr lang="fr-FR"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reste une priorité et c'est en lien direct avec les services du CNOM que certains dossiers sont finalement validés.</a:t>
            </a:r>
            <a:endParaRPr lang="fr-FR" sz="14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0582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5197CED-9E5F-A5DE-E629-03B9261410B1}"/>
              </a:ext>
            </a:extLst>
          </p:cNvPr>
          <p:cNvSpPr>
            <a:spLocks noGrp="1"/>
          </p:cNvSpPr>
          <p:nvPr>
            <p:ph type="ftr" sz="quarter" idx="11"/>
          </p:nvPr>
        </p:nvSpPr>
        <p:spPr/>
        <p:txBody>
          <a:bodyPr/>
          <a:lstStyle/>
          <a:p>
            <a:r>
              <a:rPr lang="fr-FR"/>
              <a:t>Conseil Ordre des Médecins Pas de Calais Septembre 2023</a:t>
            </a:r>
          </a:p>
        </p:txBody>
      </p:sp>
      <p:sp>
        <p:nvSpPr>
          <p:cNvPr id="4" name="ZoneTexte 3">
            <a:extLst>
              <a:ext uri="{FF2B5EF4-FFF2-40B4-BE49-F238E27FC236}">
                <a16:creationId xmlns:a16="http://schemas.microsoft.com/office/drawing/2014/main" id="{DB77A759-36E7-F2FC-803E-DB74E67EF4B8}"/>
              </a:ext>
            </a:extLst>
          </p:cNvPr>
          <p:cNvSpPr txBox="1"/>
          <p:nvPr/>
        </p:nvSpPr>
        <p:spPr>
          <a:xfrm>
            <a:off x="153313" y="536924"/>
            <a:ext cx="11531295" cy="4739759"/>
          </a:xfrm>
          <a:prstGeom prst="rect">
            <a:avLst/>
          </a:prstGeom>
          <a:noFill/>
        </p:spPr>
        <p:txBody>
          <a:bodyPr wrap="square">
            <a:spAutoFit/>
          </a:bodyPr>
          <a:lstStyle/>
          <a:p>
            <a:pPr>
              <a:lnSpc>
                <a:spcPts val="1950"/>
              </a:lnSpc>
              <a:spcAft>
                <a:spcPts val="800"/>
              </a:spcAft>
            </a:pPr>
            <a:endParaRPr lang="fr-FR" sz="1800" dirty="0">
              <a:solidFill>
                <a:srgbClr val="393939"/>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950"/>
              </a:lnSpc>
              <a:spcAft>
                <a:spcPts val="800"/>
              </a:spcAft>
            </a:pPr>
            <a:endParaRPr lang="fr-FR" dirty="0">
              <a:solidFill>
                <a:srgbClr val="393939"/>
              </a:solidFill>
              <a:latin typeface="Arial" panose="020B0604020202020204" pitchFamily="34" charset="0"/>
              <a:ea typeface="Times New Roman" panose="02020603050405020304" pitchFamily="18" charset="0"/>
              <a:cs typeface="Arial" panose="020B0604020202020204" pitchFamily="34" charset="0"/>
            </a:endParaRPr>
          </a:p>
          <a:p>
            <a:pPr>
              <a:lnSpc>
                <a:spcPts val="1950"/>
              </a:lnSpc>
              <a:spcAft>
                <a:spcPts val="800"/>
              </a:spcAft>
            </a:pPr>
            <a:endParaRPr lang="fr-FR" sz="1800" dirty="0">
              <a:solidFill>
                <a:srgbClr val="393939"/>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950"/>
              </a:lnSpc>
              <a:spcAft>
                <a:spcPts val="800"/>
              </a:spcAft>
            </a:pPr>
            <a:r>
              <a:rPr lang="fr-FR"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Dès l'inscription au tableau, les services de l'Assurance Maladie reçoivent les informations techniques pour l'inscription CPAM, la création du N° ADELI et la délivrance des CPS (pour l'activité libérale).</a:t>
            </a:r>
            <a:endParaRPr lang="fr-FR" sz="14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a:lnSpc>
                <a:spcPts val="1950"/>
              </a:lnSpc>
              <a:spcAft>
                <a:spcPts val="800"/>
              </a:spcAft>
            </a:pPr>
            <a:r>
              <a:rPr lang="fr-FR"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Les dossiers de demande de Qualification en Spécialité nécessite une certaine formalisation avant envoi au CNOM</a:t>
            </a:r>
            <a:endParaRPr lang="fr-FR" sz="14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a:lnSpc>
                <a:spcPts val="1950"/>
              </a:lnSpc>
              <a:spcAft>
                <a:spcPts val="800"/>
              </a:spcAft>
            </a:pPr>
            <a:r>
              <a:rPr lang="fr-FR"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Une autre partie de l'activité reste la gestion des plaintes et doléances, l'organisation des Conciliations selon la caractérisation des éléments de signalement.</a:t>
            </a:r>
            <a:endParaRPr lang="fr-FR" sz="14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a:lnSpc>
                <a:spcPts val="1950"/>
              </a:lnSpc>
              <a:spcAft>
                <a:spcPts val="800"/>
              </a:spcAft>
            </a:pPr>
            <a:r>
              <a:rPr lang="fr-FR"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Si la plainte n'est pas conciliée ou si un constat de carence est relevé par absence d'une des parties le dossier est transmis à la CDPI HDF.</a:t>
            </a:r>
            <a:endParaRPr lang="fr-FR" sz="14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r>
              <a:rPr lang="fr-FR" sz="1800" dirty="0">
                <a:solidFill>
                  <a:srgbClr val="002060"/>
                </a:solidFill>
                <a:effectLst/>
                <a:latin typeface="Arial" panose="020B0604020202020204" pitchFamily="34" charset="0"/>
                <a:ea typeface="Times New Roman" panose="02020603050405020304" pitchFamily="18" charset="0"/>
              </a:rPr>
              <a:t>Enfin le reste de l'activité se répartit entre la gestion des Contrats, l'organisation des conciliations et des réunions plénières, les réponses juridiques aux demandes spécifiques, la comptabilité et le budget, les réponses au courrier et mails la réception de nos confrères, la gestion des formalités initiales CARMF pour les départs en retraite</a:t>
            </a:r>
            <a:endParaRPr lang="fr-FR" dirty="0">
              <a:solidFill>
                <a:srgbClr val="002060"/>
              </a:solidFill>
            </a:endParaRPr>
          </a:p>
        </p:txBody>
      </p:sp>
    </p:spTree>
    <p:extLst>
      <p:ext uri="{BB962C8B-B14F-4D97-AF65-F5344CB8AC3E}">
        <p14:creationId xmlns:p14="http://schemas.microsoft.com/office/powerpoint/2010/main" val="2993313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253E0AA-FDC6-6B83-465A-FE6A3A9E3FC5}"/>
              </a:ext>
            </a:extLst>
          </p:cNvPr>
          <p:cNvSpPr>
            <a:spLocks noGrp="1"/>
          </p:cNvSpPr>
          <p:nvPr>
            <p:ph type="ftr" sz="quarter" idx="11"/>
          </p:nvPr>
        </p:nvSpPr>
        <p:spPr/>
        <p:txBody>
          <a:bodyPr/>
          <a:lstStyle/>
          <a:p>
            <a:r>
              <a:rPr lang="fr-FR"/>
              <a:t>Conseil Ordre des Médecins Pas de Calais Septembre 2023</a:t>
            </a:r>
          </a:p>
        </p:txBody>
      </p:sp>
      <p:pic>
        <p:nvPicPr>
          <p:cNvPr id="3" name="Image 2"/>
          <p:cNvPicPr>
            <a:picLocks noChangeAspect="1"/>
          </p:cNvPicPr>
          <p:nvPr/>
        </p:nvPicPr>
        <p:blipFill>
          <a:blip r:embed="rId2"/>
          <a:stretch>
            <a:fillRect/>
          </a:stretch>
        </p:blipFill>
        <p:spPr>
          <a:xfrm>
            <a:off x="2831124" y="318120"/>
            <a:ext cx="4485542" cy="6038230"/>
          </a:xfrm>
          <a:prstGeom prst="rect">
            <a:avLst/>
          </a:prstGeom>
        </p:spPr>
      </p:pic>
    </p:spTree>
    <p:extLst>
      <p:ext uri="{BB962C8B-B14F-4D97-AF65-F5344CB8AC3E}">
        <p14:creationId xmlns:p14="http://schemas.microsoft.com/office/powerpoint/2010/main" val="428068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2060"/>
                </a:solidFill>
              </a:rPr>
              <a:t>PROJETS CD 62</a:t>
            </a:r>
          </a:p>
        </p:txBody>
      </p:sp>
      <p:sp>
        <p:nvSpPr>
          <p:cNvPr id="3" name="Espace réservé du contenu 2"/>
          <p:cNvSpPr>
            <a:spLocks noGrp="1"/>
          </p:cNvSpPr>
          <p:nvPr>
            <p:ph idx="1"/>
          </p:nvPr>
        </p:nvSpPr>
        <p:spPr/>
        <p:txBody>
          <a:bodyPr/>
          <a:lstStyle/>
          <a:p>
            <a:pPr lvl="1"/>
            <a:r>
              <a:rPr lang="fr-FR" b="1" dirty="0">
                <a:solidFill>
                  <a:srgbClr val="002060"/>
                </a:solidFill>
              </a:rPr>
              <a:t>Etat des lieux </a:t>
            </a:r>
          </a:p>
          <a:p>
            <a:pPr lvl="2"/>
            <a:r>
              <a:rPr lang="fr-FR" dirty="0">
                <a:solidFill>
                  <a:srgbClr val="002060"/>
                </a:solidFill>
              </a:rPr>
              <a:t>Archivage numérique (</a:t>
            </a:r>
            <a:r>
              <a:rPr lang="fr-FR" dirty="0" err="1">
                <a:solidFill>
                  <a:srgbClr val="002060"/>
                </a:solidFill>
              </a:rPr>
              <a:t>Xélians</a:t>
            </a:r>
            <a:r>
              <a:rPr lang="fr-FR" dirty="0">
                <a:solidFill>
                  <a:srgbClr val="002060"/>
                </a:solidFill>
              </a:rPr>
              <a:t>)</a:t>
            </a:r>
          </a:p>
          <a:p>
            <a:pPr lvl="2"/>
            <a:r>
              <a:rPr lang="fr-FR" dirty="0">
                <a:solidFill>
                  <a:srgbClr val="002060"/>
                </a:solidFill>
              </a:rPr>
              <a:t>Utilisation Teams et 365</a:t>
            </a:r>
          </a:p>
          <a:p>
            <a:pPr lvl="2"/>
            <a:r>
              <a:rPr lang="fr-FR" dirty="0">
                <a:solidFill>
                  <a:srgbClr val="002060"/>
                </a:solidFill>
              </a:rPr>
              <a:t>Téléphonie sur IP par fibre (Orange)</a:t>
            </a:r>
          </a:p>
          <a:p>
            <a:pPr marL="914400" lvl="2" indent="0">
              <a:buNone/>
            </a:pPr>
            <a:endParaRPr lang="fr-FR" dirty="0">
              <a:solidFill>
                <a:srgbClr val="002060"/>
              </a:solidFill>
            </a:endParaRPr>
          </a:p>
          <a:p>
            <a:pPr lvl="1"/>
            <a:r>
              <a:rPr lang="fr-FR" b="1" dirty="0">
                <a:solidFill>
                  <a:srgbClr val="002060"/>
                </a:solidFill>
              </a:rPr>
              <a:t>Poursuite Transition numérique</a:t>
            </a:r>
          </a:p>
          <a:p>
            <a:pPr lvl="2"/>
            <a:r>
              <a:rPr lang="fr-FR" dirty="0">
                <a:solidFill>
                  <a:srgbClr val="002060"/>
                </a:solidFill>
              </a:rPr>
              <a:t>Poste numérique / Dématérialisation courrier</a:t>
            </a:r>
          </a:p>
          <a:p>
            <a:pPr lvl="2"/>
            <a:r>
              <a:rPr lang="fr-FR" dirty="0">
                <a:solidFill>
                  <a:srgbClr val="002060"/>
                </a:solidFill>
              </a:rPr>
              <a:t>Création d’une GED</a:t>
            </a:r>
          </a:p>
          <a:p>
            <a:pPr lvl="2"/>
            <a:r>
              <a:rPr lang="fr-FR" dirty="0">
                <a:solidFill>
                  <a:srgbClr val="002060"/>
                </a:solidFill>
              </a:rPr>
              <a:t>Formation PA et ELUS</a:t>
            </a:r>
          </a:p>
        </p:txBody>
      </p:sp>
      <p:sp>
        <p:nvSpPr>
          <p:cNvPr id="4" name="Espace réservé du pied de page 3"/>
          <p:cNvSpPr>
            <a:spLocks noGrp="1"/>
          </p:cNvSpPr>
          <p:nvPr>
            <p:ph type="ftr" sz="quarter" idx="11"/>
          </p:nvPr>
        </p:nvSpPr>
        <p:spPr/>
        <p:txBody>
          <a:bodyPr/>
          <a:lstStyle/>
          <a:p>
            <a:r>
              <a:rPr lang="fr-FR"/>
              <a:t>Conseil Ordre des Médecins Pas de Calais Septembre 2023</a:t>
            </a:r>
          </a:p>
        </p:txBody>
      </p:sp>
    </p:spTree>
    <p:extLst>
      <p:ext uri="{BB962C8B-B14F-4D97-AF65-F5344CB8AC3E}">
        <p14:creationId xmlns:p14="http://schemas.microsoft.com/office/powerpoint/2010/main" val="853056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1E7C88B-7311-7040-BED0-40FB7E44AFEC}"/>
              </a:ext>
            </a:extLst>
          </p:cNvPr>
          <p:cNvSpPr>
            <a:spLocks noGrp="1"/>
          </p:cNvSpPr>
          <p:nvPr>
            <p:ph type="ftr" sz="quarter" idx="11"/>
          </p:nvPr>
        </p:nvSpPr>
        <p:spPr/>
        <p:txBody>
          <a:bodyPr/>
          <a:lstStyle/>
          <a:p>
            <a:r>
              <a:rPr lang="fr-FR"/>
              <a:t>Conseil Ordre des Médecins Pas de Calais Septembre 2023</a:t>
            </a:r>
          </a:p>
        </p:txBody>
      </p:sp>
      <p:pic>
        <p:nvPicPr>
          <p:cNvPr id="4" name="Image 3" descr="Une image contenant plein air, bâtiment, ciel, nuage&#10;&#10;Description générée automatiquement">
            <a:extLst>
              <a:ext uri="{FF2B5EF4-FFF2-40B4-BE49-F238E27FC236}">
                <a16:creationId xmlns:a16="http://schemas.microsoft.com/office/drawing/2014/main" id="{A8615800-41EE-DCD7-1BD0-E852808D0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566613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0D60AF2-4C49-E5C2-910D-475CF87C94BF}"/>
              </a:ext>
            </a:extLst>
          </p:cNvPr>
          <p:cNvSpPr>
            <a:spLocks noGrp="1"/>
          </p:cNvSpPr>
          <p:nvPr>
            <p:ph type="ftr" sz="quarter" idx="11"/>
          </p:nvPr>
        </p:nvSpPr>
        <p:spPr/>
        <p:txBody>
          <a:bodyPr/>
          <a:lstStyle/>
          <a:p>
            <a:r>
              <a:rPr lang="fr-FR"/>
              <a:t>Conseil Ordre des Médecins Pas de Calais Septembre 2023</a:t>
            </a:r>
          </a:p>
        </p:txBody>
      </p:sp>
      <p:pic>
        <p:nvPicPr>
          <p:cNvPr id="4" name="Image 3" descr="Une image contenant plein air, ciel, nuage, véhicule&#10;&#10;Description générée automatiquement">
            <a:extLst>
              <a:ext uri="{FF2B5EF4-FFF2-40B4-BE49-F238E27FC236}">
                <a16:creationId xmlns:a16="http://schemas.microsoft.com/office/drawing/2014/main" id="{2190DC3E-8996-3A04-8442-0B06AD1B5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5" name="Image 4" descr="Une image contenant plein air, ciel, arbre, nuage&#10;&#10;Description générée automatiquement">
            <a:extLst>
              <a:ext uri="{FF2B5EF4-FFF2-40B4-BE49-F238E27FC236}">
                <a16:creationId xmlns:a16="http://schemas.microsoft.com/office/drawing/2014/main" id="{5332FF26-98E3-F9D9-0B99-8B237392C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7" name="Image 6" descr="Une image contenant ciel, plein air, arbre, neige&#10;&#10;Description générée automatiquement">
            <a:extLst>
              <a:ext uri="{FF2B5EF4-FFF2-40B4-BE49-F238E27FC236}">
                <a16:creationId xmlns:a16="http://schemas.microsoft.com/office/drawing/2014/main" id="{C747F696-4473-2FA4-E2FA-3776AD373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72509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3C81197-3853-B1E2-EC8F-9D8C71C251CB}"/>
              </a:ext>
            </a:extLst>
          </p:cNvPr>
          <p:cNvSpPr>
            <a:spLocks noGrp="1"/>
          </p:cNvSpPr>
          <p:nvPr>
            <p:ph type="ftr" sz="quarter" idx="11"/>
          </p:nvPr>
        </p:nvSpPr>
        <p:spPr/>
        <p:txBody>
          <a:bodyPr/>
          <a:lstStyle/>
          <a:p>
            <a:r>
              <a:rPr lang="fr-FR"/>
              <a:t>Conseil Ordre des Médecins Pas de Calais Septembre 2023</a:t>
            </a:r>
          </a:p>
        </p:txBody>
      </p:sp>
      <p:pic>
        <p:nvPicPr>
          <p:cNvPr id="4" name="Image 3" descr="Une image contenant plein air, chaussures, habits, arbre&#10;&#10;Description générée automatiquement">
            <a:extLst>
              <a:ext uri="{FF2B5EF4-FFF2-40B4-BE49-F238E27FC236}">
                <a16:creationId xmlns:a16="http://schemas.microsoft.com/office/drawing/2014/main" id="{9E888F72-647D-B2D2-94BF-18DCC3D0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034410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208AA44-8BBE-E4EA-8962-9A86E3B0D75F}"/>
              </a:ext>
            </a:extLst>
          </p:cNvPr>
          <p:cNvSpPr>
            <a:spLocks noGrp="1"/>
          </p:cNvSpPr>
          <p:nvPr>
            <p:ph type="ftr" sz="quarter" idx="11"/>
          </p:nvPr>
        </p:nvSpPr>
        <p:spPr/>
        <p:txBody>
          <a:bodyPr/>
          <a:lstStyle/>
          <a:p>
            <a:r>
              <a:rPr lang="fr-FR"/>
              <a:t>Conseil Ordre des Médecins Pas de Calais Septembre 2023</a:t>
            </a:r>
          </a:p>
        </p:txBody>
      </p:sp>
      <p:pic>
        <p:nvPicPr>
          <p:cNvPr id="4" name="Image 3" descr="Une image contenant ciel, plein air, nuage, arbre&#10;&#10;Description générée automatiquement">
            <a:extLst>
              <a:ext uri="{FF2B5EF4-FFF2-40B4-BE49-F238E27FC236}">
                <a16:creationId xmlns:a16="http://schemas.microsoft.com/office/drawing/2014/main" id="{2E769B9A-D93A-7B90-B2CF-269C175E6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233780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395DC4B-BA6D-0CD5-FED2-3838533C59AF}"/>
              </a:ext>
            </a:extLst>
          </p:cNvPr>
          <p:cNvSpPr>
            <a:spLocks noGrp="1"/>
          </p:cNvSpPr>
          <p:nvPr>
            <p:ph type="ftr" sz="quarter" idx="11"/>
          </p:nvPr>
        </p:nvSpPr>
        <p:spPr/>
        <p:txBody>
          <a:bodyPr/>
          <a:lstStyle/>
          <a:p>
            <a:r>
              <a:rPr lang="fr-FR"/>
              <a:t>Conseil Ordre des Médecins Pas de Calais Septembre 2023</a:t>
            </a:r>
          </a:p>
        </p:txBody>
      </p:sp>
      <p:sp>
        <p:nvSpPr>
          <p:cNvPr id="4" name="ZoneTexte 3">
            <a:extLst>
              <a:ext uri="{FF2B5EF4-FFF2-40B4-BE49-F238E27FC236}">
                <a16:creationId xmlns:a16="http://schemas.microsoft.com/office/drawing/2014/main" id="{1F08F560-5EEA-2B5E-022E-8F5C06653044}"/>
              </a:ext>
            </a:extLst>
          </p:cNvPr>
          <p:cNvSpPr txBox="1"/>
          <p:nvPr/>
        </p:nvSpPr>
        <p:spPr>
          <a:xfrm>
            <a:off x="3048000" y="2690336"/>
            <a:ext cx="6096000" cy="1477328"/>
          </a:xfrm>
          <a:prstGeom prst="rect">
            <a:avLst/>
          </a:prstGeom>
          <a:noFill/>
        </p:spPr>
        <p:txBody>
          <a:bodyPr wrap="square">
            <a:spAutoFit/>
          </a:bodyPr>
          <a:lstStyle/>
          <a:p>
            <a:r>
              <a:rPr lang="fr-FR" dirty="0"/>
              <a:t>	</a:t>
            </a:r>
          </a:p>
          <a:p>
            <a:r>
              <a:rPr lang="fr-FR" dirty="0"/>
              <a:t>TERRAIN	101 171,24 €</a:t>
            </a:r>
          </a:p>
          <a:p>
            <a:r>
              <a:rPr lang="fr-FR" dirty="0"/>
              <a:t>FRAIS ANNEXES *	 136 967,21 € </a:t>
            </a:r>
          </a:p>
          <a:p>
            <a:r>
              <a:rPr lang="fr-FR" dirty="0"/>
              <a:t>CONSTRUCTION *	 1 147 916,30 € </a:t>
            </a:r>
          </a:p>
          <a:p>
            <a:r>
              <a:rPr lang="fr-FR" dirty="0"/>
              <a:t>	1 386 054,75 €</a:t>
            </a:r>
          </a:p>
        </p:txBody>
      </p:sp>
      <p:pic>
        <p:nvPicPr>
          <p:cNvPr id="5" name="Image 4" descr="Une image contenant plein air, ciel, arbre, nuage&#10;&#10;Description générée automatiquement">
            <a:extLst>
              <a:ext uri="{FF2B5EF4-FFF2-40B4-BE49-F238E27FC236}">
                <a16:creationId xmlns:a16="http://schemas.microsoft.com/office/drawing/2014/main" id="{A77B782B-8885-AA1C-D2F2-59FB3CA54D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198748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AEA675C-8819-2F72-8CDD-A22E09DC605E}"/>
              </a:ext>
            </a:extLst>
          </p:cNvPr>
          <p:cNvSpPr>
            <a:spLocks noGrp="1"/>
          </p:cNvSpPr>
          <p:nvPr>
            <p:ph type="ftr" sz="quarter" idx="11"/>
          </p:nvPr>
        </p:nvSpPr>
        <p:spPr/>
        <p:txBody>
          <a:bodyPr/>
          <a:lstStyle/>
          <a:p>
            <a:r>
              <a:rPr lang="fr-FR"/>
              <a:t>Conseil Ordre des Médecins Pas de Calais Septembre 2023</a:t>
            </a:r>
          </a:p>
        </p:txBody>
      </p:sp>
      <p:pic>
        <p:nvPicPr>
          <p:cNvPr id="3" name="Image 2">
            <a:extLst>
              <a:ext uri="{FF2B5EF4-FFF2-40B4-BE49-F238E27FC236}">
                <a16:creationId xmlns:a16="http://schemas.microsoft.com/office/drawing/2014/main" id="{977FB70D-B9BB-1A1B-DBD0-0DC7C1072F8A}"/>
              </a:ext>
            </a:extLst>
          </p:cNvPr>
          <p:cNvPicPr>
            <a:picLocks noChangeAspect="1"/>
          </p:cNvPicPr>
          <p:nvPr/>
        </p:nvPicPr>
        <p:blipFill>
          <a:blip r:embed="rId3"/>
          <a:stretch>
            <a:fillRect/>
          </a:stretch>
        </p:blipFill>
        <p:spPr>
          <a:xfrm>
            <a:off x="2195656" y="887584"/>
            <a:ext cx="7308034" cy="5468766"/>
          </a:xfrm>
          <a:prstGeom prst="rect">
            <a:avLst/>
          </a:prstGeom>
        </p:spPr>
      </p:pic>
    </p:spTree>
    <p:extLst>
      <p:ext uri="{BB962C8B-B14F-4D97-AF65-F5344CB8AC3E}">
        <p14:creationId xmlns:p14="http://schemas.microsoft.com/office/powerpoint/2010/main" val="3766498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FE2B993-0B5D-68CB-AFD8-9B3B824B09FB}"/>
              </a:ext>
            </a:extLst>
          </p:cNvPr>
          <p:cNvSpPr>
            <a:spLocks noGrp="1"/>
          </p:cNvSpPr>
          <p:nvPr>
            <p:ph type="title"/>
          </p:nvPr>
        </p:nvSpPr>
        <p:spPr/>
        <p:txBody>
          <a:bodyPr/>
          <a:lstStyle/>
          <a:p>
            <a:endParaRPr lang="fr-FR"/>
          </a:p>
        </p:txBody>
      </p:sp>
      <p:sp>
        <p:nvSpPr>
          <p:cNvPr id="4" name="Espace réservé du pied de page 3">
            <a:extLst>
              <a:ext uri="{FF2B5EF4-FFF2-40B4-BE49-F238E27FC236}">
                <a16:creationId xmlns:a16="http://schemas.microsoft.com/office/drawing/2014/main" id="{117C785C-4381-76A2-B209-45F231DD25A8}"/>
              </a:ext>
            </a:extLst>
          </p:cNvPr>
          <p:cNvSpPr>
            <a:spLocks noGrp="1"/>
          </p:cNvSpPr>
          <p:nvPr>
            <p:ph type="ftr" sz="quarter" idx="11"/>
          </p:nvPr>
        </p:nvSpPr>
        <p:spPr/>
        <p:txBody>
          <a:bodyPr/>
          <a:lstStyle/>
          <a:p>
            <a:r>
              <a:rPr lang="fr-FR"/>
              <a:t>Conseil Ordre des Médecins Pas de Calais Septembre 2023</a:t>
            </a:r>
          </a:p>
        </p:txBody>
      </p:sp>
      <p:pic>
        <p:nvPicPr>
          <p:cNvPr id="7" name="Espace réservé du contenu 6">
            <a:extLst>
              <a:ext uri="{FF2B5EF4-FFF2-40B4-BE49-F238E27FC236}">
                <a16:creationId xmlns:a16="http://schemas.microsoft.com/office/drawing/2014/main" id="{82AEE42F-46E3-61CE-F496-1284C3F69B3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88325" y="379180"/>
            <a:ext cx="7987839" cy="5977170"/>
          </a:xfrm>
          <a:prstGeom prst="rect">
            <a:avLst/>
          </a:prstGeom>
          <a:noFill/>
          <a:ln>
            <a:noFill/>
          </a:ln>
        </p:spPr>
      </p:pic>
    </p:spTree>
    <p:extLst>
      <p:ext uri="{BB962C8B-B14F-4D97-AF65-F5344CB8AC3E}">
        <p14:creationId xmlns:p14="http://schemas.microsoft.com/office/powerpoint/2010/main" val="273508733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TotalTime>
  <Words>823</Words>
  <Application>Microsoft Office PowerPoint</Application>
  <PresentationFormat>Grand écran</PresentationFormat>
  <Paragraphs>103</Paragraphs>
  <Slides>26</Slides>
  <Notes>4</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26</vt:i4>
      </vt:variant>
    </vt:vector>
  </HeadingPairs>
  <TitlesOfParts>
    <vt:vector size="32" baseType="lpstr">
      <vt:lpstr>Arial</vt:lpstr>
      <vt:lpstr>Calibri</vt:lpstr>
      <vt:lpstr>Calibri Light</vt:lpstr>
      <vt:lpstr>Courier New</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Cout total Nouveau Siege du Conseil</vt:lpstr>
      <vt:lpstr>Présentation PowerPoint</vt:lpstr>
      <vt:lpstr>Présentation PowerPoint</vt:lpstr>
      <vt:lpstr>BILAN ACTIVITE CONSEIL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CARTOGRAPHIE INSCRITS 2023</vt:lpstr>
      <vt:lpstr>Présentation PowerPoint</vt:lpstr>
      <vt:lpstr>Présentation PowerPoint</vt:lpstr>
      <vt:lpstr>Présentation PowerPoint</vt:lpstr>
      <vt:lpstr>PROJETS CD 62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Dr DELZENNE Alain (CD62)</dc:creator>
  <cp:lastModifiedBy>Ingrid Hennion</cp:lastModifiedBy>
  <cp:revision>5</cp:revision>
  <dcterms:created xsi:type="dcterms:W3CDTF">2023-09-08T21:10:43Z</dcterms:created>
  <dcterms:modified xsi:type="dcterms:W3CDTF">2023-12-09T07:55:39Z</dcterms:modified>
</cp:coreProperties>
</file>