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11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00BBD65-6119-8D46-8986-E409F950E3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D6E357E9-A1D5-6651-00A5-32E744DB6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98AACF02-0AF6-7617-EDC5-BADBBFC05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D427-503D-4CC5-A180-F5CEBBAADF19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6D062453-29AE-CD80-B531-49FA5E109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A219A2B4-350F-2C4D-632C-5D45EBE28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70D1-C017-45E0-BF6A-DE4F75CB30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86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19C7896-0B79-F186-CEBA-0B5AE14A9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F2F2E9F4-22D1-1D5C-3253-8A0786726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C4BE976F-688A-C9B8-644E-3EFBD785B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D427-503D-4CC5-A180-F5CEBBAADF19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06325DE4-F07E-E6B8-EC05-F8C87C5FA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7C5C87D3-7833-B40C-26AD-792091119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70D1-C017-45E0-BF6A-DE4F75CB30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830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C9CF814D-0ACE-61EE-BD06-9B163888D7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1F3A2329-AB58-9ECE-B582-6E62093A1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18309742-5244-375C-30F7-79D3B1837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D427-503D-4CC5-A180-F5CEBBAADF19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9214EB9-B272-B72C-66C1-6B0C09BCA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1F674804-75D7-3880-8BAA-CF368A97E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70D1-C017-45E0-BF6A-DE4F75CB30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230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DB5E5E97-235F-6085-7BD0-A1F453B88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E718216B-B75F-64AF-F322-708A261D1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DF8C490A-4E55-7794-38A6-30D0606EE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D427-503D-4CC5-A180-F5CEBBAADF19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5EB3818-AB4D-6B54-81F0-A8518052E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885AC57E-BB65-5CA0-8D88-816AA51D6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70D1-C017-45E0-BF6A-DE4F75CB30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745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F47E7A1-C479-A7B8-7FE4-B69DF81E8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C9681F3A-89AB-1F30-4AFF-0B460F851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6C8D94EB-F324-FB0B-9BD8-17055E8AA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D427-503D-4CC5-A180-F5CEBBAADF19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3093C6F3-CB4C-FEAB-51DB-DC8326864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9BBF3EC2-FF14-2F7D-F967-22D5B7046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70D1-C017-45E0-BF6A-DE4F75CB30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75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F6447DE-2888-519F-560F-6C4D92208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289079E6-C6AB-94E8-B519-DD568321B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C5275E4F-D5A1-8521-370C-C9A517869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A7B72308-BC1F-4EC8-7708-0BE4B8C47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D427-503D-4CC5-A180-F5CEBBAADF19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06BBB194-888C-9443-5B32-6EBB554C9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F195DA04-EFDC-4493-C939-6D198BE97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70D1-C017-45E0-BF6A-DE4F75CB30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57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1A6420A-A977-2214-FF7B-E2996AAD8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27CA4779-8936-0F31-E057-E5DABC29A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27DB17A2-F5B0-1445-D5D2-FEFD13943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98DE0DCC-971F-F2FB-0FBA-FE9755E9BF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72450420-FA3B-8FF4-7FD6-12E21E1F19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C78989BA-3B79-4604-9F48-8D09B4C5B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D427-503D-4CC5-A180-F5CEBBAADF19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68ADD18C-F6EF-6973-D545-F3E888C52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3CE9EF88-1DA3-DA64-C67E-BDA41DB38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70D1-C017-45E0-BF6A-DE4F75CB30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01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5866896-A0BB-241C-5227-D9C3FF0A7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D6F8EBF2-5DA8-D312-C122-BD6EB4FFD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D427-503D-4CC5-A180-F5CEBBAADF19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D0710F64-1338-1626-1E66-BB208BE43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D1A7E23-833B-B2E8-5F51-F69485DEF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70D1-C017-45E0-BF6A-DE4F75CB30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223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B1A2504D-37CC-3A53-73BC-92B7AB7C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D427-503D-4CC5-A180-F5CEBBAADF19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F3731FCD-1794-E630-7E7B-5E5BABE9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8EF0A957-32F4-FCA5-07F8-079740EC8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70D1-C017-45E0-BF6A-DE4F75CB30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0746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5363B4B-C87A-ABDB-600A-627F8197A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4E04E10E-57CC-76E3-D6B2-319EF5A4F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055CA06D-2CA0-C4A5-174A-8D4523100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C8D8BC24-AD8F-1B64-525E-49E3AD6D2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D427-503D-4CC5-A180-F5CEBBAADF19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5755E58E-9DA4-D60A-F0A2-FF6DB382B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CD68FD87-AF56-282F-0B00-3B2D3F681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70D1-C017-45E0-BF6A-DE4F75CB30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30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8089F32-7A2B-AB79-2A91-A3444C01A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BC7224F4-C30E-E430-A25D-C3CDADEE52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8E7D6B43-76B0-4BE3-75C2-7FF80FD424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893113B4-64F0-9C46-E7C3-8055DA862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D427-503D-4CC5-A180-F5CEBBAADF19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9FEC6090-82DB-B2A5-491D-EF00F2013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8E9C6C80-3A70-CE95-124C-8DCEF478B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70D1-C017-45E0-BF6A-DE4F75CB30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88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28EFB80C-47A5-BC81-2F5F-908B60242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A7269346-EC55-BE50-8286-933F6A72B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9B0906CD-FE34-D1E1-3115-C9D78DCFBF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9D427-503D-4CC5-A180-F5CEBBAADF19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74F4AD93-6FD3-55F1-6180-EA9EF786FF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1468BB99-B9CA-4CD5-27E8-39C7D7041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970D1-C017-45E0-BF6A-DE4F75CB30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12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helene@prizac-avocat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A3363022-C969-41E9-8EB2-E4C94908C1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8D1AD6B3-BE88-4CEB-BA17-790657CC472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F739276D-AD79-BC5F-B114-0B3736549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fr-FR" sz="1000" b="1" u="sng" dirty="0">
                <a:solidFill>
                  <a:schemeClr val="tx2"/>
                </a:solidFill>
              </a:rPr>
              <a:t/>
            </a:r>
            <a:br>
              <a:rPr lang="fr-FR" sz="1000" b="1" u="sng" dirty="0">
                <a:solidFill>
                  <a:schemeClr val="tx2"/>
                </a:solidFill>
              </a:rPr>
            </a:br>
            <a:r>
              <a:rPr lang="fr-FR" sz="1000" b="1" u="sng" dirty="0">
                <a:solidFill>
                  <a:schemeClr val="tx2"/>
                </a:solidFill>
              </a:rPr>
              <a:t/>
            </a:r>
            <a:br>
              <a:rPr lang="fr-FR" sz="1000" b="1" u="sng" dirty="0">
                <a:solidFill>
                  <a:schemeClr val="tx2"/>
                </a:solidFill>
              </a:rPr>
            </a:br>
            <a:r>
              <a:rPr lang="fr-FR" sz="1000" b="1" u="sng" dirty="0">
                <a:solidFill>
                  <a:schemeClr val="tx2"/>
                </a:solidFill>
              </a:rPr>
              <a:t/>
            </a:r>
            <a:br>
              <a:rPr lang="fr-FR" sz="1000" b="1" u="sng" dirty="0">
                <a:solidFill>
                  <a:schemeClr val="tx2"/>
                </a:solidFill>
              </a:rPr>
            </a:br>
            <a:r>
              <a:rPr lang="fr-FR" sz="1000" b="1" u="sng" dirty="0">
                <a:solidFill>
                  <a:schemeClr val="tx2"/>
                </a:solidFill>
              </a:rPr>
              <a:t/>
            </a:r>
            <a:br>
              <a:rPr lang="fr-FR" sz="1000" b="1" u="sng" dirty="0">
                <a:solidFill>
                  <a:schemeClr val="tx2"/>
                </a:solidFill>
              </a:rPr>
            </a:br>
            <a:r>
              <a:rPr lang="fr-FR" sz="1000" b="1" u="sng" dirty="0">
                <a:solidFill>
                  <a:schemeClr val="tx2"/>
                </a:solidFill>
              </a:rPr>
              <a:t/>
            </a:r>
            <a:br>
              <a:rPr lang="fr-FR" sz="1000" b="1" u="sng" dirty="0">
                <a:solidFill>
                  <a:schemeClr val="tx2"/>
                </a:solidFill>
              </a:rPr>
            </a:br>
            <a:endParaRPr lang="fr-FR" sz="1000" dirty="0">
              <a:solidFill>
                <a:schemeClr val="tx2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32D9FF5C-890B-1B0E-FAD5-6DD85B1E02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3096" y="2590168"/>
            <a:ext cx="10705355" cy="1139687"/>
          </a:xfrm>
        </p:spPr>
        <p:txBody>
          <a:bodyPr anchor="b">
            <a:normAutofit/>
          </a:bodyPr>
          <a:lstStyle/>
          <a:p>
            <a:r>
              <a:rPr lang="fr-FR" sz="2800" b="1" dirty="0">
                <a:solidFill>
                  <a:schemeClr val="tx2"/>
                </a:solidFill>
              </a:rPr>
              <a:t>QUE FAIRE LORSQUE JE FAIS L’OBJET D’UNE PLAINTE ORDINALE ?</a:t>
            </a:r>
            <a:r>
              <a:rPr lang="fr-FR" sz="2800" dirty="0">
                <a:solidFill>
                  <a:schemeClr val="tx2"/>
                </a:solidFill>
              </a:rPr>
              <a:t/>
            </a:r>
            <a:br>
              <a:rPr lang="fr-FR" sz="2800" dirty="0">
                <a:solidFill>
                  <a:schemeClr val="tx2"/>
                </a:solidFill>
              </a:rPr>
            </a:br>
            <a:endParaRPr lang="fr-FR" sz="28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89D1390B-7E13-4B4F-9CB2-391063412E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9E720206-AA49-4786-A932-A2650DE0918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C72F6EE6-EDE9-45A5-8F6D-02B9B7CB2C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C093DC50-3BD7-46B1-A300-CD207E152FF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0487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8873D23-2DCF-4B31-A009-95721C06E8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13EF075-D4EF-4929-ADBC-91B27DA199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DAA26DFA-AAB2-4973-9C17-16D587C7B1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="" xmlns:a16="http://schemas.microsoft.com/office/drawing/2014/main" id="{3F407F11-7321-4BF6-8536-CCE8E34245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06AC5DCC-C3CC-4FD5-AD4E-13A1BE5F7F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4BBCC2F4-EFA7-4AF4-B538-AC4022D90F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2A9D1364-B6A3-44CB-9FBA-C528F0CE909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817A8DC1-84FF-32D4-1F30-BCC866049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tx2"/>
                </a:solidFill>
              </a:rPr>
              <a:t>La procédure ordinale auprès du CDOM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968D0CF7-0A11-52AB-0A8D-82F1CC65E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algn="just"/>
            <a:endParaRPr lang="fr-FR" sz="2000" dirty="0">
              <a:solidFill>
                <a:schemeClr val="tx2"/>
              </a:solidFill>
              <a:latin typeface="daxFont"/>
            </a:endParaRPr>
          </a:p>
          <a:p>
            <a:pPr algn="just"/>
            <a:r>
              <a:rPr lang="fr-FR" sz="2000" dirty="0">
                <a:solidFill>
                  <a:schemeClr val="tx2"/>
                </a:solidFill>
                <a:latin typeface="daxFont"/>
              </a:rPr>
              <a:t>Répondre aux convocations du CDOM,</a:t>
            </a:r>
          </a:p>
          <a:p>
            <a:pPr marL="0" indent="0" algn="just">
              <a:buNone/>
            </a:pPr>
            <a:endParaRPr lang="fr-FR" sz="2000" dirty="0">
              <a:solidFill>
                <a:schemeClr val="tx2"/>
              </a:solidFill>
              <a:latin typeface="daxFont"/>
            </a:endParaRPr>
          </a:p>
          <a:p>
            <a:pPr algn="just"/>
            <a:r>
              <a:rPr lang="fr-FR" sz="2000" dirty="0">
                <a:solidFill>
                  <a:schemeClr val="tx2"/>
                </a:solidFill>
                <a:latin typeface="daxFont"/>
              </a:rPr>
              <a:t>Se présenter à la réunion de conciliation organisée entre le plaignant et le médecin,</a:t>
            </a:r>
          </a:p>
          <a:p>
            <a:pPr algn="just"/>
            <a:endParaRPr lang="fr-FR" sz="2000" dirty="0">
              <a:solidFill>
                <a:schemeClr val="tx2"/>
              </a:solidFill>
              <a:latin typeface="daxFont"/>
            </a:endParaRPr>
          </a:p>
          <a:p>
            <a:pPr algn="just"/>
            <a:r>
              <a:rPr lang="fr-FR" sz="2000" dirty="0">
                <a:solidFill>
                  <a:schemeClr val="tx2"/>
                </a:solidFill>
                <a:latin typeface="daxFont"/>
              </a:rPr>
              <a:t>Être acteur de cette conciliation</a:t>
            </a:r>
          </a:p>
        </p:txBody>
      </p:sp>
    </p:spTree>
    <p:extLst>
      <p:ext uri="{BB962C8B-B14F-4D97-AF65-F5344CB8AC3E}">
        <p14:creationId xmlns:p14="http://schemas.microsoft.com/office/powerpoint/2010/main" val="183646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8873D23-2DCF-4B31-A009-95721C06E8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13EF075-D4EF-4929-ADBC-91B27DA199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4" name="Group 11">
            <a:extLst>
              <a:ext uri="{FF2B5EF4-FFF2-40B4-BE49-F238E27FC236}">
                <a16:creationId xmlns="" xmlns:a16="http://schemas.microsoft.com/office/drawing/2014/main" id="{DAA26DFA-AAB2-4973-9C17-16D587C7B1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="" xmlns:a16="http://schemas.microsoft.com/office/drawing/2014/main" id="{3F407F11-7321-4BF6-8536-CCE8E34245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06AC5DCC-C3CC-4FD5-AD4E-13A1BE5F7F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4BBCC2F4-EFA7-4AF4-B538-AC4022D90F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2A9D1364-B6A3-44CB-9FBA-C528F0CE909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513F417E-2088-D6D4-7C63-4BC4CB9A8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tx2"/>
                </a:solidFill>
              </a:rPr>
              <a:t>AUTEUR </a:t>
            </a:r>
            <a:endParaRPr lang="fr-FR" sz="3600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5FDF0B76-6849-7E75-306F-F5F6DB7A7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1800" dirty="0" smtClean="0">
                <a:solidFill>
                  <a:schemeClr val="tx2"/>
                </a:solidFill>
              </a:rPr>
              <a:t>		Maitre Hélène PRIZAC</a:t>
            </a:r>
          </a:p>
          <a:p>
            <a:pPr marL="0" indent="0">
              <a:buNone/>
            </a:pPr>
            <a:r>
              <a:rPr lang="fr-FR" sz="1800" dirty="0" smtClean="0">
                <a:solidFill>
                  <a:schemeClr val="tx2"/>
                </a:solidFill>
              </a:rPr>
              <a:t>                                   Avocat au Barreau d’ARRAS</a:t>
            </a:r>
          </a:p>
          <a:p>
            <a:pPr marL="0" indent="0">
              <a:buNone/>
            </a:pPr>
            <a:r>
              <a:rPr lang="fr-FR" sz="1800" dirty="0" smtClean="0">
                <a:solidFill>
                  <a:schemeClr val="tx2"/>
                </a:solidFill>
              </a:rPr>
              <a:t>		16 Place du 33 ième</a:t>
            </a:r>
          </a:p>
          <a:p>
            <a:pPr marL="0" indent="0">
              <a:buNone/>
            </a:pPr>
            <a:r>
              <a:rPr lang="fr-FR" sz="1800" dirty="0" smtClean="0">
                <a:solidFill>
                  <a:schemeClr val="tx2"/>
                </a:solidFill>
              </a:rPr>
              <a:t>		62000 ARRAS</a:t>
            </a:r>
          </a:p>
          <a:p>
            <a:pPr marL="0" indent="0">
              <a:buNone/>
            </a:pPr>
            <a:r>
              <a:rPr lang="fr-FR" sz="1800" dirty="0" smtClean="0">
                <a:solidFill>
                  <a:schemeClr val="tx2"/>
                </a:solidFill>
              </a:rPr>
              <a:t>		06.30.19.90.53</a:t>
            </a:r>
          </a:p>
          <a:p>
            <a:pPr marL="0" indent="0">
              <a:buNone/>
            </a:pPr>
            <a:r>
              <a:rPr lang="fr-FR" sz="1800" dirty="0" smtClean="0">
                <a:solidFill>
                  <a:schemeClr val="tx2"/>
                </a:solidFill>
              </a:rPr>
              <a:t>		</a:t>
            </a:r>
            <a:r>
              <a:rPr lang="fr-FR" sz="1800" dirty="0" smtClean="0">
                <a:solidFill>
                  <a:schemeClr val="tx2"/>
                </a:solidFill>
                <a:hlinkClick r:id="rId2"/>
              </a:rPr>
              <a:t>helene@prizac-avocat.com</a:t>
            </a:r>
            <a:endParaRPr lang="fr-FR" sz="1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1800" dirty="0" smtClean="0">
                <a:solidFill>
                  <a:schemeClr val="tx2"/>
                </a:solidFill>
              </a:rPr>
              <a:t>		www.prizac-avocat.com</a:t>
            </a:r>
          </a:p>
          <a:p>
            <a:pPr marL="0" indent="0">
              <a:buNone/>
            </a:pPr>
            <a:r>
              <a:rPr lang="fr-FR" sz="1800" dirty="0" smtClean="0">
                <a:solidFill>
                  <a:schemeClr val="tx2"/>
                </a:solidFill>
              </a:rPr>
              <a:t>		</a:t>
            </a:r>
          </a:p>
          <a:p>
            <a:pPr marL="0" indent="0">
              <a:buNone/>
            </a:pPr>
            <a:r>
              <a:rPr lang="fr-FR" sz="1800" dirty="0" smtClean="0">
                <a:solidFill>
                  <a:schemeClr val="tx2"/>
                </a:solidFill>
              </a:rPr>
              <a:t>			</a:t>
            </a:r>
            <a:endParaRPr lang="fr-FR" sz="1800" dirty="0">
              <a:solidFill>
                <a:schemeClr val="tx2"/>
              </a:solidFill>
            </a:endParaRPr>
          </a:p>
          <a:p>
            <a:pPr algn="just"/>
            <a:endParaRPr lang="fr-FR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14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8873D23-2DCF-4B31-A009-95721C06E8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13EF075-D4EF-4929-ADBC-91B27DA199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DAA26DFA-AAB2-4973-9C17-16D587C7B1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="" xmlns:a16="http://schemas.microsoft.com/office/drawing/2014/main" id="{3F407F11-7321-4BF6-8536-CCE8E34245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06AC5DCC-C3CC-4FD5-AD4E-13A1BE5F7F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4BBCC2F4-EFA7-4AF4-B538-AC4022D90F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2A9D1364-B6A3-44CB-9FBA-C528F0CE909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513F417E-2088-D6D4-7C63-4BC4CB9A8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tx2"/>
                </a:solidFill>
              </a:rPr>
              <a:t>Que faire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5FDF0B76-6849-7E75-306F-F5F6DB7A7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fr-FR" sz="1800" dirty="0">
              <a:solidFill>
                <a:schemeClr val="tx2"/>
              </a:solidFill>
            </a:endParaRPr>
          </a:p>
          <a:p>
            <a:pPr algn="just"/>
            <a:r>
              <a:rPr lang="fr-FR" sz="2000" dirty="0">
                <a:solidFill>
                  <a:schemeClr val="tx2"/>
                </a:solidFill>
              </a:rPr>
              <a:t>A) Je souscris une assurance responsabilité civile professionnelle</a:t>
            </a:r>
          </a:p>
          <a:p>
            <a:pPr algn="just"/>
            <a:r>
              <a:rPr lang="fr-FR" sz="2000" dirty="0">
                <a:solidFill>
                  <a:schemeClr val="tx2"/>
                </a:solidFill>
              </a:rPr>
              <a:t>B) Je quitte le pays</a:t>
            </a:r>
          </a:p>
          <a:p>
            <a:pPr algn="just"/>
            <a:r>
              <a:rPr lang="fr-FR" sz="2000" dirty="0">
                <a:solidFill>
                  <a:schemeClr val="tx2"/>
                </a:solidFill>
              </a:rPr>
              <a:t>C) Je tente une médiation amiable avec le plaignant</a:t>
            </a:r>
          </a:p>
          <a:p>
            <a:pPr algn="just"/>
            <a:r>
              <a:rPr lang="fr-FR" sz="2000" dirty="0">
                <a:solidFill>
                  <a:schemeClr val="tx2"/>
                </a:solidFill>
              </a:rPr>
              <a:t>D) Je fais une déclaration de sinistre auprès de ma RCP</a:t>
            </a:r>
          </a:p>
          <a:p>
            <a:pPr algn="just"/>
            <a:r>
              <a:rPr lang="fr-FR" sz="2000" dirty="0">
                <a:solidFill>
                  <a:schemeClr val="tx2"/>
                </a:solidFill>
              </a:rPr>
              <a:t>E) Je me rapproche du Conseil de l’Ordre des Médecins </a:t>
            </a:r>
          </a:p>
          <a:p>
            <a:pPr algn="just"/>
            <a:r>
              <a:rPr lang="fr-FR" sz="2000" dirty="0">
                <a:solidFill>
                  <a:schemeClr val="tx2"/>
                </a:solidFill>
              </a:rPr>
              <a:t>F) Je prends contact avec un Avocat</a:t>
            </a:r>
          </a:p>
        </p:txBody>
      </p:sp>
    </p:spTree>
    <p:extLst>
      <p:ext uri="{BB962C8B-B14F-4D97-AF65-F5344CB8AC3E}">
        <p14:creationId xmlns:p14="http://schemas.microsoft.com/office/powerpoint/2010/main" val="88314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8873D23-2DCF-4B31-A009-95721C06E8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13EF075-D4EF-4929-ADBC-91B27DA199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DAA26DFA-AAB2-4973-9C17-16D587C7B1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="" xmlns:a16="http://schemas.microsoft.com/office/drawing/2014/main" id="{3F407F11-7321-4BF6-8536-CCE8E34245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06AC5DCC-C3CC-4FD5-AD4E-13A1BE5F7F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4BBCC2F4-EFA7-4AF4-B538-AC4022D90F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2A9D1364-B6A3-44CB-9FBA-C528F0CE909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919B7079-50EB-815B-89C6-BD0FF2596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tx2"/>
                </a:solidFill>
              </a:rPr>
              <a:t>Les bonnes réponses sont  ….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9D694B5D-2705-FF51-69CF-61EB9D78F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endParaRPr lang="fr-FR" sz="1800" dirty="0">
              <a:solidFill>
                <a:schemeClr val="tx2"/>
              </a:solidFill>
            </a:endParaRPr>
          </a:p>
          <a:p>
            <a:pPr algn="just"/>
            <a:r>
              <a:rPr lang="fr-FR" dirty="0">
                <a:solidFill>
                  <a:schemeClr val="tx2"/>
                </a:solidFill>
              </a:rPr>
              <a:t>D) Je fais une déclaration de sinistre auprès de ma RCP</a:t>
            </a:r>
          </a:p>
          <a:p>
            <a:pPr algn="just"/>
            <a:r>
              <a:rPr lang="fr-FR" dirty="0">
                <a:solidFill>
                  <a:schemeClr val="tx2"/>
                </a:solidFill>
              </a:rPr>
              <a:t>E) Je me rapproche du Conseil de l’Ordre des Médecins </a:t>
            </a:r>
          </a:p>
          <a:p>
            <a:pPr marL="228600" marR="0" lvl="0" indent="-228600" algn="just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F) Je prends contact avec un Avocat</a:t>
            </a:r>
          </a:p>
          <a:p>
            <a:endParaRPr lang="fr-FR" sz="1800" dirty="0">
              <a:solidFill>
                <a:schemeClr val="tx2"/>
              </a:solidFill>
            </a:endParaRPr>
          </a:p>
          <a:p>
            <a:endParaRPr lang="fr-FR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70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8873D23-2DCF-4B31-A009-95721C06E8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13EF075-D4EF-4929-ADBC-91B27DA199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DAA26DFA-AAB2-4973-9C17-16D587C7B1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="" xmlns:a16="http://schemas.microsoft.com/office/drawing/2014/main" id="{3F407F11-7321-4BF6-8536-CCE8E34245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06AC5DCC-C3CC-4FD5-AD4E-13A1BE5F7F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4BBCC2F4-EFA7-4AF4-B538-AC4022D90F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2A9D1364-B6A3-44CB-9FBA-C528F0CE909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DBB34136-E1D8-563F-BDC1-502812490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tx2"/>
                </a:solidFill>
              </a:rPr>
              <a:t>La responsabilité civile professionnelle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9F241B27-3338-DA59-A60B-D78D6400A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fr-FR" sz="1800" b="0" i="0" dirty="0">
              <a:solidFill>
                <a:schemeClr val="tx2"/>
              </a:solidFill>
              <a:effectLst/>
              <a:latin typeface="daxFont"/>
            </a:endParaRPr>
          </a:p>
          <a:p>
            <a:pPr marL="0" indent="0">
              <a:buNone/>
            </a:pPr>
            <a:endParaRPr lang="fr-FR" sz="1800" dirty="0">
              <a:solidFill>
                <a:schemeClr val="tx2"/>
              </a:solidFill>
              <a:latin typeface="daxFont"/>
            </a:endParaRPr>
          </a:p>
          <a:p>
            <a:pPr marL="0" indent="0" algn="just">
              <a:buNone/>
            </a:pPr>
            <a:r>
              <a:rPr lang="fr-FR" sz="2400" b="0" i="0" dirty="0">
                <a:solidFill>
                  <a:schemeClr val="tx2"/>
                </a:solidFill>
                <a:effectLst/>
                <a:latin typeface="daxFont"/>
              </a:rPr>
              <a:t>La loi 2002-303 du 4 mars 2002 relative aux droits des malades et à la qualité du système de soins, </a:t>
            </a:r>
            <a:r>
              <a:rPr lang="fr-FR" sz="2400" b="1" i="0" dirty="0">
                <a:solidFill>
                  <a:schemeClr val="tx2"/>
                </a:solidFill>
                <a:effectLst/>
                <a:latin typeface="daxFont"/>
              </a:rPr>
              <a:t>fait </a:t>
            </a:r>
            <a:r>
              <a:rPr lang="fr-FR" sz="2400" b="1" i="0" u="sng" dirty="0">
                <a:solidFill>
                  <a:schemeClr val="tx2"/>
                </a:solidFill>
                <a:effectLst/>
                <a:latin typeface="daxFont"/>
              </a:rPr>
              <a:t>obligation</a:t>
            </a:r>
            <a:r>
              <a:rPr lang="fr-FR" sz="2400" b="1" i="0" dirty="0">
                <a:solidFill>
                  <a:schemeClr val="tx2"/>
                </a:solidFill>
                <a:effectLst/>
                <a:latin typeface="daxFont"/>
              </a:rPr>
              <a:t> aux professionnels de santé libéraux de souscrire une assurance de Responsabilité civile professionnelle</a:t>
            </a:r>
          </a:p>
          <a:p>
            <a:pPr marL="0" indent="0" algn="just">
              <a:buNone/>
            </a:pPr>
            <a:r>
              <a:rPr lang="fr-FR" sz="2400" b="1" i="0" dirty="0">
                <a:solidFill>
                  <a:schemeClr val="tx2"/>
                </a:solidFill>
                <a:effectLst/>
                <a:latin typeface="daxFont"/>
              </a:rPr>
              <a:t>(RCP).</a:t>
            </a:r>
          </a:p>
          <a:p>
            <a:endParaRPr lang="fr-FR" sz="1800" dirty="0">
              <a:solidFill>
                <a:schemeClr val="tx2"/>
              </a:solidFill>
              <a:latin typeface="daxFont"/>
            </a:endParaRPr>
          </a:p>
          <a:p>
            <a:endParaRPr lang="fr-FR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13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8873D23-2DCF-4B31-A009-95721C06E8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13EF075-D4EF-4929-ADBC-91B27DA199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DAA26DFA-AAB2-4973-9C17-16D587C7B1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="" xmlns:a16="http://schemas.microsoft.com/office/drawing/2014/main" id="{3F407F11-7321-4BF6-8536-CCE8E34245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06AC5DCC-C3CC-4FD5-AD4E-13A1BE5F7F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4BBCC2F4-EFA7-4AF4-B538-AC4022D90F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2A9D1364-B6A3-44CB-9FBA-C528F0CE909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775771CB-DDB0-F397-4397-C4F9BA52A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fr-FR" sz="3600" b="1">
                <a:solidFill>
                  <a:schemeClr val="tx2"/>
                </a:solidFill>
              </a:rPr>
              <a:t>La responsabilité civile professionnelle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13B161AF-315C-77B9-7A62-4AC1558BC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fr-FR" sz="2000" b="0" i="0" dirty="0">
                <a:solidFill>
                  <a:schemeClr val="tx2"/>
                </a:solidFill>
                <a:effectLst/>
                <a:latin typeface="daxFont"/>
              </a:rPr>
              <a:t>L’article L1142-2 alinéa 1 du code de santé publique (CSP) dispose que :</a:t>
            </a:r>
          </a:p>
          <a:p>
            <a:pPr marL="0" indent="0" algn="just">
              <a:buNone/>
            </a:pPr>
            <a:r>
              <a:rPr lang="fr-FR" sz="2000" b="0" i="1" dirty="0">
                <a:solidFill>
                  <a:schemeClr val="tx2"/>
                </a:solidFill>
                <a:effectLst/>
                <a:latin typeface="daxFont"/>
              </a:rPr>
              <a:t>« Les professionnels de santé exerçant à titre libéral (…) </a:t>
            </a:r>
            <a:r>
              <a:rPr lang="fr-FR" sz="2000" b="1" i="1" dirty="0">
                <a:solidFill>
                  <a:schemeClr val="tx2"/>
                </a:solidFill>
                <a:effectLst/>
                <a:latin typeface="daxFont"/>
              </a:rPr>
              <a:t>sont tenus de souscrire une assurance destinée à les garantir pour leur responsabilité civile ou administrative</a:t>
            </a:r>
            <a:r>
              <a:rPr lang="fr-FR" sz="2000" b="0" i="1" dirty="0">
                <a:solidFill>
                  <a:schemeClr val="tx2"/>
                </a:solidFill>
                <a:effectLst/>
                <a:latin typeface="daxFont"/>
              </a:rPr>
              <a:t> susceptible d'être engagée en raison de dommages subis par des tiers et résultant d'atteintes à la personne, survenant dans le cadre de l'ensemble de cette activité »,</a:t>
            </a:r>
          </a:p>
          <a:p>
            <a:pPr marL="0" indent="0" algn="just">
              <a:buNone/>
            </a:pPr>
            <a:endParaRPr lang="fr-FR" sz="2000" b="0" i="0" dirty="0">
              <a:solidFill>
                <a:schemeClr val="tx2"/>
              </a:solidFill>
              <a:effectLst/>
              <a:latin typeface="daxFont"/>
            </a:endParaRPr>
          </a:p>
          <a:p>
            <a:pPr marL="0" indent="0" algn="just">
              <a:buNone/>
            </a:pPr>
            <a:r>
              <a:rPr lang="fr-FR" sz="2000" dirty="0">
                <a:solidFill>
                  <a:schemeClr val="tx2"/>
                </a:solidFill>
                <a:latin typeface="daxFont"/>
              </a:rPr>
              <a:t>Pr</a:t>
            </a:r>
            <a:r>
              <a:rPr lang="fr-FR" sz="2000" b="0" i="0" dirty="0">
                <a:solidFill>
                  <a:schemeClr val="tx2"/>
                </a:solidFill>
                <a:effectLst/>
                <a:latin typeface="daxFont"/>
              </a:rPr>
              <a:t>ofessionnels de santé exerçant à titre libéral = membres des professions médicales et paramédicales non-salariés.</a:t>
            </a:r>
          </a:p>
          <a:p>
            <a:endParaRPr lang="fr-FR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83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8873D23-2DCF-4B31-A009-95721C06E8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13EF075-D4EF-4929-ADBC-91B27DA199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DAA26DFA-AAB2-4973-9C17-16D587C7B1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="" xmlns:a16="http://schemas.microsoft.com/office/drawing/2014/main" id="{3F407F11-7321-4BF6-8536-CCE8E34245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06AC5DCC-C3CC-4FD5-AD4E-13A1BE5F7F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4BBCC2F4-EFA7-4AF4-B538-AC4022D90F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2A9D1364-B6A3-44CB-9FBA-C528F0CE909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A2833CFE-4DB2-E3E8-989E-A22240C50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fr-FR" sz="3600" b="1">
                <a:solidFill>
                  <a:schemeClr val="tx2"/>
                </a:solidFill>
              </a:rPr>
              <a:t>La responsabilité civile professionnelle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E8323B2-7508-1573-4786-A060E1D38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2000" dirty="0">
                <a:solidFill>
                  <a:schemeClr val="tx2"/>
                </a:solidFill>
                <a:latin typeface="daxFont"/>
              </a:rPr>
              <a:t>Non-respect de l’obligation de souscrire une responsabilité civile professionnelle :</a:t>
            </a:r>
          </a:p>
          <a:p>
            <a:pPr marL="0" indent="0">
              <a:buNone/>
            </a:pPr>
            <a:endParaRPr lang="fr-FR" sz="2000" dirty="0">
              <a:solidFill>
                <a:schemeClr val="tx2"/>
              </a:solidFill>
              <a:latin typeface="daxFont"/>
            </a:endParaRPr>
          </a:p>
          <a:p>
            <a:pPr marL="0" indent="0">
              <a:buNone/>
            </a:pPr>
            <a:r>
              <a:rPr lang="fr-FR" sz="2000" dirty="0">
                <a:solidFill>
                  <a:schemeClr val="tx2"/>
                </a:solidFill>
                <a:latin typeface="daxFont"/>
              </a:rPr>
              <a:t>=&gt; sanctions pénales : amende + peine complémentaire d’interdiction d’exercer</a:t>
            </a:r>
          </a:p>
          <a:p>
            <a:pPr marL="0" indent="0">
              <a:buNone/>
            </a:pPr>
            <a:endParaRPr lang="fr-FR" sz="2000" dirty="0">
              <a:solidFill>
                <a:schemeClr val="tx2"/>
              </a:solidFill>
              <a:latin typeface="daxFont"/>
            </a:endParaRPr>
          </a:p>
          <a:p>
            <a:pPr marL="0" indent="0">
              <a:buNone/>
            </a:pPr>
            <a:r>
              <a:rPr lang="fr-FR" sz="2000" dirty="0">
                <a:solidFill>
                  <a:schemeClr val="tx2"/>
                </a:solidFill>
                <a:latin typeface="daxFont"/>
              </a:rPr>
              <a:t>=&gt; sanctions ordinales : le CDOM peut déférer le médecin devant la CDPI</a:t>
            </a:r>
          </a:p>
          <a:p>
            <a:pPr marL="0" indent="0">
              <a:buNone/>
            </a:pPr>
            <a:endParaRPr lang="fr-FR" sz="2000" dirty="0">
              <a:solidFill>
                <a:schemeClr val="tx2"/>
              </a:solidFill>
              <a:latin typeface="daxFont"/>
            </a:endParaRPr>
          </a:p>
          <a:p>
            <a:pPr marL="0" indent="0">
              <a:buNone/>
            </a:pPr>
            <a:r>
              <a:rPr lang="fr-FR" sz="2000" dirty="0">
                <a:solidFill>
                  <a:schemeClr val="tx2"/>
                </a:solidFill>
                <a:latin typeface="daxFont"/>
              </a:rPr>
              <a:t>=&gt; Risque financier : devoir assumer sur ses deniers personnels les condamnations qui pourraient être prononcées</a:t>
            </a:r>
          </a:p>
        </p:txBody>
      </p:sp>
    </p:spTree>
    <p:extLst>
      <p:ext uri="{BB962C8B-B14F-4D97-AF65-F5344CB8AC3E}">
        <p14:creationId xmlns:p14="http://schemas.microsoft.com/office/powerpoint/2010/main" val="395130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8873D23-2DCF-4B31-A009-95721C06E8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13EF075-D4EF-4929-ADBC-91B27DA199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DAA26DFA-AAB2-4973-9C17-16D587C7B1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="" xmlns:a16="http://schemas.microsoft.com/office/drawing/2014/main" id="{3F407F11-7321-4BF6-8536-CCE8E34245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06AC5DCC-C3CC-4FD5-AD4E-13A1BE5F7F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4BBCC2F4-EFA7-4AF4-B538-AC4022D90F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2A9D1364-B6A3-44CB-9FBA-C528F0CE909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24AB34AB-77B6-C6F2-DD5D-32CD56F6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tx2"/>
                </a:solidFill>
                <a:latin typeface="Calibri Light" panose="020F0302020204030204" pitchFamily="34" charset="0"/>
              </a:rPr>
              <a:t>La responsabilité civile professionnelle </a:t>
            </a:r>
            <a:r>
              <a:rPr lang="fr-FR" sz="3600" b="1" dirty="0">
                <a:solidFill>
                  <a:schemeClr val="tx2"/>
                </a:solidFill>
              </a:rPr>
              <a:t/>
            </a:r>
            <a:br>
              <a:rPr lang="fr-FR" sz="3600" b="1" dirty="0">
                <a:solidFill>
                  <a:schemeClr val="tx2"/>
                </a:solidFill>
              </a:rPr>
            </a:br>
            <a:endParaRPr lang="fr-FR" sz="3600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F708E16-7BC7-2F24-A03E-CC0E82A62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endParaRPr lang="fr-FR" sz="1800" b="0" i="0" dirty="0">
              <a:solidFill>
                <a:schemeClr val="tx2"/>
              </a:solidFill>
              <a:effectLst/>
              <a:latin typeface="daxFont"/>
            </a:endParaRPr>
          </a:p>
          <a:p>
            <a:pPr algn="just"/>
            <a:r>
              <a:rPr lang="fr-FR" sz="2000" b="0" i="0" dirty="0">
                <a:solidFill>
                  <a:schemeClr val="tx2"/>
                </a:solidFill>
                <a:effectLst/>
                <a:latin typeface="daxFont"/>
              </a:rPr>
              <a:t>Accompagnement par le biais de professionnels,</a:t>
            </a:r>
          </a:p>
          <a:p>
            <a:pPr algn="just"/>
            <a:r>
              <a:rPr lang="fr-FR" sz="2000" b="0" i="0" dirty="0">
                <a:solidFill>
                  <a:schemeClr val="tx2"/>
                </a:solidFill>
                <a:effectLst/>
                <a:latin typeface="daxFont"/>
              </a:rPr>
              <a:t>Prise en charge des frais afférents à une procédure : cadre amiable, judiciaire au civil et au pénal, ou devant une Commission de conciliation et d'indemnisation des victimes d'accidents médicaux,</a:t>
            </a:r>
          </a:p>
          <a:p>
            <a:pPr algn="just"/>
            <a:r>
              <a:rPr lang="fr-FR" sz="2000" b="0" i="0" dirty="0">
                <a:solidFill>
                  <a:schemeClr val="tx2"/>
                </a:solidFill>
                <a:effectLst/>
                <a:latin typeface="daxFont"/>
              </a:rPr>
              <a:t>Paiement des dommages et intérêts éventuellement prononcés si les conditions sont réunies :</a:t>
            </a:r>
          </a:p>
          <a:p>
            <a:pPr lvl="1" algn="just"/>
            <a:r>
              <a:rPr lang="fr-FR" sz="2000" b="0" i="0" dirty="0">
                <a:solidFill>
                  <a:schemeClr val="tx2"/>
                </a:solidFill>
                <a:effectLst/>
                <a:latin typeface="daxFont"/>
              </a:rPr>
              <a:t>une faute,</a:t>
            </a:r>
          </a:p>
          <a:p>
            <a:pPr lvl="1" algn="just"/>
            <a:r>
              <a:rPr lang="fr-FR" sz="2000" b="0" i="0" dirty="0">
                <a:solidFill>
                  <a:schemeClr val="tx2"/>
                </a:solidFill>
                <a:effectLst/>
                <a:latin typeface="daxFont"/>
              </a:rPr>
              <a:t>un dommage (= un préjudice),</a:t>
            </a:r>
          </a:p>
          <a:p>
            <a:pPr lvl="1" algn="just"/>
            <a:r>
              <a:rPr lang="fr-FR" sz="2000" b="0" i="0" dirty="0">
                <a:solidFill>
                  <a:schemeClr val="tx2"/>
                </a:solidFill>
                <a:effectLst/>
                <a:latin typeface="daxFont"/>
              </a:rPr>
              <a:t>un lien de causalité entre cette faute et ce dommage.</a:t>
            </a:r>
          </a:p>
          <a:p>
            <a:pPr marL="0" indent="0">
              <a:buNone/>
            </a:pPr>
            <a:endParaRPr lang="fr-FR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56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8873D23-2DCF-4B31-A009-95721C06E8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13EF075-D4EF-4929-ADBC-91B27DA199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DAA26DFA-AAB2-4973-9C17-16D587C7B1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="" xmlns:a16="http://schemas.microsoft.com/office/drawing/2014/main" id="{3F407F11-7321-4BF6-8536-CCE8E34245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06AC5DCC-C3CC-4FD5-AD4E-13A1BE5F7F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4BBCC2F4-EFA7-4AF4-B538-AC4022D90F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2A9D1364-B6A3-44CB-9FBA-C528F0CE909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3E889322-0B7A-70E5-324D-7EF816EEF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La responsabilité civile professionnelle </a:t>
            </a:r>
            <a:endParaRPr lang="fr-FR" sz="3600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F74FB47A-B8F3-9A29-D9A4-1E52D1F9E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 fontScale="85000" lnSpcReduction="20000"/>
          </a:bodyPr>
          <a:lstStyle/>
          <a:p>
            <a:endParaRPr lang="fr-FR" sz="15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FR" sz="1900" b="1" dirty="0">
                <a:solidFill>
                  <a:schemeClr val="tx2"/>
                </a:solidFill>
                <a:latin typeface="daxFont"/>
              </a:rPr>
              <a:t>Pas d’obligation pour les professionnels de santé salariés des Etablissements privés ou publics de souscrire une assurance RCP mais </a:t>
            </a:r>
            <a:r>
              <a:rPr lang="fr-FR" sz="1900" b="1" u="sng" dirty="0">
                <a:solidFill>
                  <a:schemeClr val="tx2"/>
                </a:solidFill>
                <a:latin typeface="daxFont"/>
              </a:rPr>
              <a:t>recommandé</a:t>
            </a:r>
          </a:p>
          <a:p>
            <a:pPr marL="0" indent="0" algn="just">
              <a:buNone/>
            </a:pPr>
            <a:r>
              <a:rPr lang="fr-FR" sz="1900" dirty="0">
                <a:solidFill>
                  <a:schemeClr val="tx2"/>
                </a:solidFill>
                <a:latin typeface="daxFont"/>
              </a:rPr>
              <a:t>Prise en charge par l’employeur donc par l’Etablissement des fautes de service</a:t>
            </a:r>
            <a:r>
              <a:rPr lang="fr-FR" sz="1900" b="0" i="0" dirty="0">
                <a:solidFill>
                  <a:schemeClr val="tx2"/>
                </a:solidFill>
                <a:effectLst/>
                <a:latin typeface="daxFont"/>
              </a:rPr>
              <a:t>(faute involontaire et dans l’exercice des fonctions) </a:t>
            </a:r>
            <a:r>
              <a:rPr lang="fr-FR" sz="1900" dirty="0">
                <a:solidFill>
                  <a:schemeClr val="tx2"/>
                </a:solidFill>
                <a:latin typeface="daxFont"/>
              </a:rPr>
              <a:t> commises par le médecin mais exclusion si :</a:t>
            </a:r>
          </a:p>
          <a:p>
            <a:pPr lvl="1" algn="just"/>
            <a:r>
              <a:rPr lang="fr-FR" sz="1900" b="0" i="0" dirty="0">
                <a:solidFill>
                  <a:schemeClr val="tx2"/>
                </a:solidFill>
                <a:effectLst/>
                <a:latin typeface="daxFont"/>
              </a:rPr>
              <a:t>faute intentionnelle : lorsque le responsable a eu la volonté non seulement de commettre une faute, mais aussi d’occasionner un dommage au patient ;</a:t>
            </a:r>
          </a:p>
          <a:p>
            <a:pPr lvl="1" algn="just"/>
            <a:r>
              <a:rPr lang="fr-FR" sz="1900" b="0" i="0" dirty="0">
                <a:solidFill>
                  <a:schemeClr val="tx2"/>
                </a:solidFill>
                <a:effectLst/>
                <a:latin typeface="daxFont"/>
              </a:rPr>
              <a:t>la faute détachable du service (établissement public) ou de la fonction (établissement privé= faute d’une gravité exceptionnelle et qui, de fait, ne peut raisonnablement être rattachée au fonctionnement du service ou des missions confiées au professionnel de santé ;</a:t>
            </a:r>
          </a:p>
          <a:p>
            <a:pPr lvl="1" algn="just"/>
            <a:r>
              <a:rPr lang="fr-FR" sz="1900" b="0" i="0" dirty="0">
                <a:solidFill>
                  <a:schemeClr val="tx2"/>
                </a:solidFill>
                <a:effectLst/>
                <a:latin typeface="daxFont"/>
              </a:rPr>
              <a:t>les actes en dehors de l’établissement : il s’agit des actes gratuits prodigués aux proches ou ceux réalisés dans le cadre de l’</a:t>
            </a:r>
            <a:r>
              <a:rPr lang="fr-FR" sz="1900" b="0" i="0" u="none" strike="noStrike" dirty="0">
                <a:solidFill>
                  <a:schemeClr val="tx2"/>
                </a:solidFill>
                <a:effectLst/>
                <a:latin typeface="daxFont"/>
              </a:rPr>
              <a:t>assistance à personne en péril</a:t>
            </a:r>
            <a:r>
              <a:rPr lang="fr-FR" sz="1900" b="0" i="0" dirty="0">
                <a:solidFill>
                  <a:schemeClr val="tx2"/>
                </a:solidFill>
                <a:effectLst/>
                <a:latin typeface="daxFont"/>
              </a:rPr>
              <a:t>.</a:t>
            </a:r>
          </a:p>
          <a:p>
            <a:pPr marL="0" indent="0" algn="just">
              <a:buNone/>
            </a:pPr>
            <a:r>
              <a:rPr lang="fr-FR" sz="1900" b="0" i="0" dirty="0">
                <a:solidFill>
                  <a:schemeClr val="tx2"/>
                </a:solidFill>
                <a:effectLst/>
                <a:latin typeface="daxFont"/>
              </a:rPr>
              <a:t>  Le professionnel de santé salarié ou hospitalier est alors condamné à indemniser le patient.</a:t>
            </a:r>
          </a:p>
          <a:p>
            <a:endParaRPr lang="fr-FR" sz="1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12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8873D23-2DCF-4B31-A009-95721C06E8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13EF075-D4EF-4929-ADBC-91B27DA199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DAA26DFA-AAB2-4973-9C17-16D587C7B1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="" xmlns:a16="http://schemas.microsoft.com/office/drawing/2014/main" id="{3F407F11-7321-4BF6-8536-CCE8E34245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06AC5DCC-C3CC-4FD5-AD4E-13A1BE5F7F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4BBCC2F4-EFA7-4AF4-B538-AC4022D90F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2A9D1364-B6A3-44CB-9FBA-C528F0CE909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9FEF00C8-D069-32AE-2BB0-70D130E8F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fr-FR" sz="3600" b="1">
                <a:solidFill>
                  <a:schemeClr val="tx2"/>
                </a:solidFill>
              </a:rPr>
              <a:t>Prendre contact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88E5C26D-376D-729A-E9C3-7456A0D94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228600" marR="0" lvl="0" indent="-228600" algn="just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daxFont"/>
            </a:endParaRPr>
          </a:p>
          <a:p>
            <a:pPr marL="228600" marR="0" lvl="0" indent="-228600" algn="just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2000" dirty="0">
                <a:solidFill>
                  <a:schemeClr val="tx2"/>
                </a:solidFill>
                <a:latin typeface="daxFont"/>
              </a:rPr>
              <a:t>Auprès de l’assurance RCP pour faire une déclaration de sinistre </a:t>
            </a:r>
          </a:p>
          <a:p>
            <a:pPr marL="0" marR="0" lvl="0" indent="0" algn="just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fr-FR" sz="2000" dirty="0">
              <a:solidFill>
                <a:schemeClr val="tx2"/>
              </a:solidFill>
              <a:latin typeface="daxFont"/>
            </a:endParaRPr>
          </a:p>
          <a:p>
            <a:pPr marL="228600" marR="0" lvl="0" indent="-228600" algn="just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daxFont"/>
              </a:rPr>
              <a:t>Auprès du Conseil de l’Ordre des Médecins :  </a:t>
            </a:r>
          </a:p>
          <a:p>
            <a:pPr marL="457200" lvl="1" indent="0" algn="just">
              <a:spcBef>
                <a:spcPts val="1000"/>
              </a:spcBef>
              <a:buNone/>
              <a:defRPr/>
            </a:pPr>
            <a:r>
              <a:rPr kumimoji="0" lang="fr-FR" sz="1800" b="1" i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daxFont"/>
              </a:rPr>
              <a:t>« Être au service des médecins dans l’intérêt des patients »</a:t>
            </a:r>
          </a:p>
          <a:p>
            <a:pPr marL="0" marR="0" lvl="0" indent="0" algn="just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daxFont"/>
            </a:endParaRPr>
          </a:p>
          <a:p>
            <a:pPr marL="228600" marR="0" lvl="0" indent="-228600" algn="just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2000" dirty="0">
                <a:solidFill>
                  <a:schemeClr val="tx2"/>
                </a:solidFill>
                <a:latin typeface="daxFont"/>
              </a:rPr>
              <a:t>Auprès d’un Avocat pour être accompagné dans le cadre de la procédure et conseillé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daxFont"/>
            </a:endParaRPr>
          </a:p>
          <a:p>
            <a:endParaRPr lang="fr-FR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61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433</Words>
  <Application>Microsoft Office PowerPoint</Application>
  <PresentationFormat>Grand écran</PresentationFormat>
  <Paragraphs>74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daxFont</vt:lpstr>
      <vt:lpstr>Thème Office</vt:lpstr>
      <vt:lpstr>     </vt:lpstr>
      <vt:lpstr>Que faire ?</vt:lpstr>
      <vt:lpstr>Les bonnes réponses sont  …. </vt:lpstr>
      <vt:lpstr>La responsabilité civile professionnelle </vt:lpstr>
      <vt:lpstr>La responsabilité civile professionnelle </vt:lpstr>
      <vt:lpstr>La responsabilité civile professionnelle </vt:lpstr>
      <vt:lpstr>La responsabilité civile professionnelle  </vt:lpstr>
      <vt:lpstr>La responsabilité civile professionnelle </vt:lpstr>
      <vt:lpstr>Prendre contact</vt:lpstr>
      <vt:lpstr>La procédure ordinale auprès du CDOM</vt:lpstr>
      <vt:lpstr>AUTEUR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 FAIRE LORSQUE JE FAIS L’OBJET D’UNE PLAINTE ORDINALE ?</dc:title>
  <dc:creator>Hélène PRIZAC</dc:creator>
  <cp:lastModifiedBy>Alain Delzenne</cp:lastModifiedBy>
  <cp:revision>9</cp:revision>
  <dcterms:created xsi:type="dcterms:W3CDTF">2023-10-17T14:48:08Z</dcterms:created>
  <dcterms:modified xsi:type="dcterms:W3CDTF">2023-11-13T20:27:23Z</dcterms:modified>
</cp:coreProperties>
</file>