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2" r:id="rId2"/>
    <p:sldId id="264" r:id="rId3"/>
    <p:sldId id="263" r:id="rId4"/>
    <p:sldId id="265" r:id="rId5"/>
    <p:sldId id="266" r:id="rId6"/>
    <p:sldId id="267" r:id="rId7"/>
    <p:sldId id="268" r:id="rId8"/>
    <p:sldId id="273" r:id="rId9"/>
    <p:sldId id="271" r:id="rId10"/>
    <p:sldId id="272" r:id="rId11"/>
    <p:sldId id="281" r:id="rId12"/>
    <p:sldId id="270" r:id="rId13"/>
    <p:sldId id="278" r:id="rId14"/>
    <p:sldId id="275" r:id="rId15"/>
    <p:sldId id="277" r:id="rId16"/>
    <p:sldId id="279" r:id="rId17"/>
    <p:sldId id="282" r:id="rId18"/>
    <p:sldId id="283" r:id="rId19"/>
    <p:sldId id="284" r:id="rId20"/>
    <p:sldId id="28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3" autoAdjust="0"/>
  </p:normalViewPr>
  <p:slideViewPr>
    <p:cSldViewPr>
      <p:cViewPr varScale="1">
        <p:scale>
          <a:sx n="91" d="100"/>
          <a:sy n="91" d="100"/>
        </p:scale>
        <p:origin x="66"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58D5B3-C99E-46ED-BCF5-65F146EF6BD4}" type="datetimeFigureOut">
              <a:rPr lang="fr-FR" smtClean="0"/>
              <a:t>13/11/2023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7340E3-2C93-474E-AAF8-76812BE19F89}" type="slidenum">
              <a:rPr lang="fr-FR" smtClean="0"/>
              <a:t>‹N°›</a:t>
            </a:fld>
            <a:endParaRPr lang="fr-FR"/>
          </a:p>
        </p:txBody>
      </p:sp>
    </p:spTree>
    <p:extLst>
      <p:ext uri="{BB962C8B-B14F-4D97-AF65-F5344CB8AC3E}">
        <p14:creationId xmlns:p14="http://schemas.microsoft.com/office/powerpoint/2010/main" val="146400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signalement à l’autorité judiciaire consiste à porter à la connaissance du procureur de la République des faits graves nécessitant des mesures urgentes dans le but de protéger un mineur. Les deux critères sont la gravité et l’urgence. Un double devra également être transmis à la CRIP.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procureur peut décider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De requalifier en information préoccupante ;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De saisir le juge des enfants (mesure civile)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De poursuivre les détenteurs de l’autorité parentale et requérir un placement auprès du juge des enfants (mesure pénale).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signalement ne doit pas être confondu avec l’information préoccupante qui, elle, est transmise à la CRIP (cellule de recueil des informations préoccupantes). Elle vise à alerter le président du conseil départemental sur l’existence d’un danger ou d’un risque de danger. Définit à l’article R226-2-2 du CASF (Code de l’action sociale et des familles), l’information préoccupante vise les situations pouvant laisser craindre un danger ou un risque de danger pour la santé, la sécurité ou la moralité du mineur, ou une compromission ou un risque de compromission de son éducation, de son développement physique, affectif, intellectuel et social.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La finalité de l’information préoccupante est que les services sociaux procèdent à une évaluation de la situation de mineur. A contrario, le signalement déclenchera une réponse pouvant aller jusqu’au placement de l’enfant et une poursuite pénale des parents défaillants.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12BECDE2-2487-4891-9674-6873F6E24FA2}" type="slidenum">
              <a:rPr lang="fr-FR" smtClean="0"/>
              <a:pPr/>
              <a:t>11</a:t>
            </a:fld>
            <a:endParaRPr lang="fr-FR"/>
          </a:p>
        </p:txBody>
      </p:sp>
    </p:spTree>
    <p:extLst>
      <p:ext uri="{BB962C8B-B14F-4D97-AF65-F5344CB8AC3E}">
        <p14:creationId xmlns:p14="http://schemas.microsoft.com/office/powerpoint/2010/main" val="2011437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2BECDE2-2487-4891-9674-6873F6E24FA2}" type="slidenum">
              <a:rPr lang="fr-FR" smtClean="0"/>
              <a:pPr/>
              <a:t>12</a:t>
            </a:fld>
            <a:endParaRPr lang="fr-FR"/>
          </a:p>
        </p:txBody>
      </p:sp>
    </p:spTree>
    <p:extLst>
      <p:ext uri="{BB962C8B-B14F-4D97-AF65-F5344CB8AC3E}">
        <p14:creationId xmlns:p14="http://schemas.microsoft.com/office/powerpoint/2010/main" val="379099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Les 10 commandements du parquet concernant la rédaction d’un signalement :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L’identité de l’enfant concerné : nom, prénom, date de naissance, adresse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Adresse et coordonnées des parents (n° de téléphone) ;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Les coordonnées de la personne chez qui le mineur se trouve (cas de fugues par exemple)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La composition familiale (si possible). La loi impose d’élargir les investigations aux autres enfants qui peuvent être victimes également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motif du signalement (le dater et le situer pour évaluer l’urgence)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De manière succincte, les éléments, évènements ou constats (description des blessures, des symptômes, recueil des paroles de l’enfant et le lieu du danger) ;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L’identité et adresse du présumé agresseur, si connus et révélés par le mineur, ainsi que le lien éventuel de parenté ou de proximité géographique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contexte des révélations ou des constats et les sources : révélations directes ou informations rapportées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L’attitude de la famille si c’est possible et de manière globale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aren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Les écrits éventuels rédigés par les personnels dépositaires d’informations et de confidences. Indiquer si des personnes sont associées à l’évaluation.</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12BECDE2-2487-4891-9674-6873F6E24FA2}" type="slidenum">
              <a:rPr lang="fr-FR" smtClean="0"/>
              <a:pPr/>
              <a:t>17</a:t>
            </a:fld>
            <a:endParaRPr lang="fr-FR"/>
          </a:p>
        </p:txBody>
      </p:sp>
    </p:spTree>
    <p:extLst>
      <p:ext uri="{BB962C8B-B14F-4D97-AF65-F5344CB8AC3E}">
        <p14:creationId xmlns:p14="http://schemas.microsoft.com/office/powerpoint/2010/main" val="2888257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5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Attention</a:t>
            </a:r>
            <a:r>
              <a:rPr lang="fr-FR" sz="15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Un médecin ne doit faire que la description de ce qu’il constate au cours de l’examen médical, il ne doit pas supposer.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La dénonciation doit être faite de bonne foi </a:t>
            </a:r>
            <a:r>
              <a:rPr lang="fr-FR" sz="15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Article 226-14, Code pénal, dernier alinéa : « </a:t>
            </a:r>
            <a:r>
              <a:rPr lang="fr-FR" sz="1500" i="1" dirty="0">
                <a:effectLst/>
                <a:latin typeface="Times New Roman" panose="02020603050405020304" pitchFamily="18" charset="0"/>
                <a:ea typeface="Calibri" panose="020F0502020204030204" pitchFamily="34" charset="0"/>
                <a:cs typeface="Times New Roman" panose="02020603050405020304" pitchFamily="18" charset="0"/>
              </a:rPr>
              <a:t>le signalement aux autorités compétentes effectué dans les conditions prévues au présent article ne peut engager la responsabilité civile, pénale ou disciplinaire de son auteur, sauf s’il est établi qu’il n’a pas agi de bonne foi</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 Par exemple, le modèle de signalement de la HAS indique que le médecin doit décrire les lésions s’il y a lieu sans en préjuger l’origine.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La HAS ainsi que les conseils départementaux de l’Ordre des médecins mettent à disposition des professionnels de santé des modèles de signalement.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Bon à savoir</a:t>
            </a:r>
            <a:r>
              <a:rPr lang="fr-FR" sz="15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En fonction de l’urgence de la situation, le médecin peut contacter la permanence signalement du parquet pour dénoncer les faits et faire suivre son appel d’un écrit par mail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Téléphone de la permanence signalement du parquet d’Arras : 03.21.51.32.24</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Mail de la permanence signalement du parquet d’Arras : signalements-med.tj-arras@justice.fr</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12BECDE2-2487-4891-9674-6873F6E24FA2}" type="slidenum">
              <a:rPr lang="fr-FR" smtClean="0"/>
              <a:pPr/>
              <a:t>18</a:t>
            </a:fld>
            <a:endParaRPr lang="fr-FR"/>
          </a:p>
        </p:txBody>
      </p:sp>
    </p:spTree>
    <p:extLst>
      <p:ext uri="{BB962C8B-B14F-4D97-AF65-F5344CB8AC3E}">
        <p14:creationId xmlns:p14="http://schemas.microsoft.com/office/powerpoint/2010/main" val="2031365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Lorsqu’un signalement est porté à la connaissance de la permanence mineurs du parquet, le procureur de la République en choisit les suites :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Il peut </a:t>
            </a:r>
            <a:r>
              <a:rPr lang="fr-FR" sz="1500" b="1" dirty="0">
                <a:effectLst/>
                <a:latin typeface="Times New Roman" panose="02020603050405020304" pitchFamily="18" charset="0"/>
                <a:ea typeface="Calibri" panose="020F0502020204030204" pitchFamily="34" charset="0"/>
                <a:cs typeface="Times New Roman" panose="02020603050405020304" pitchFamily="18" charset="0"/>
              </a:rPr>
              <a:t>classer sans suite</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la plainte, notamment si l’infraction est insuffisamment caractérisée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Il peut </a:t>
            </a:r>
            <a:r>
              <a:rPr lang="fr-FR" sz="1500" b="1" dirty="0">
                <a:effectLst/>
                <a:latin typeface="Times New Roman" panose="02020603050405020304" pitchFamily="18" charset="0"/>
                <a:ea typeface="Calibri" panose="020F0502020204030204" pitchFamily="34" charset="0"/>
                <a:cs typeface="Times New Roman" panose="02020603050405020304" pitchFamily="18" charset="0"/>
              </a:rPr>
              <a:t>transmettre l’affaire aux services sociaux</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afin que le département prenne la main sur le dossier et propose à la famille une mesure d’accompagnement social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Il peut </a:t>
            </a:r>
            <a:r>
              <a:rPr lang="fr-FR" sz="1500" b="1" dirty="0">
                <a:effectLst/>
                <a:latin typeface="Times New Roman" panose="02020603050405020304" pitchFamily="18" charset="0"/>
                <a:ea typeface="Calibri" panose="020F0502020204030204" pitchFamily="34" charset="0"/>
                <a:cs typeface="Times New Roman" panose="02020603050405020304" pitchFamily="18" charset="0"/>
              </a:rPr>
              <a:t>saisir le juge des enfants</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afin qu’une procédure d’assistance éducative soit ouverte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Si l’urgence le nécessite, il peut </a:t>
            </a:r>
            <a:r>
              <a:rPr lang="fr-FR" sz="1500" b="1" dirty="0">
                <a:effectLst/>
                <a:latin typeface="Times New Roman" panose="02020603050405020304" pitchFamily="18" charset="0"/>
                <a:ea typeface="Calibri" panose="020F0502020204030204" pitchFamily="34" charset="0"/>
                <a:cs typeface="Times New Roman" panose="02020603050405020304" pitchFamily="18" charset="0"/>
              </a:rPr>
              <a:t>ordonner le placement provisoire</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du mineur chez un autre parent, un tiers digne de confiance, à l’ASE, </a:t>
            </a:r>
            <a:r>
              <a:rPr lang="fr-FR" sz="1500"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Pour les infractions les plus graves, le procureur de la République peut </a:t>
            </a:r>
            <a:r>
              <a:rPr lang="fr-FR" sz="1500" b="1" dirty="0">
                <a:effectLst/>
                <a:latin typeface="Times New Roman" panose="02020603050405020304" pitchFamily="18" charset="0"/>
                <a:ea typeface="Calibri" panose="020F0502020204030204" pitchFamily="34" charset="0"/>
                <a:cs typeface="Times New Roman" panose="02020603050405020304" pitchFamily="18" charset="0"/>
              </a:rPr>
              <a:t>mettre en mouvement l’action publique </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et poursuivre le ou les parents.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Dans les situations les plus graves, l’intérêt supérieur de l’enfant peut justifier le </a:t>
            </a:r>
            <a:r>
              <a:rPr lang="fr-FR" sz="1500" b="1" dirty="0">
                <a:effectLst/>
                <a:latin typeface="Times New Roman" panose="02020603050405020304" pitchFamily="18" charset="0"/>
                <a:ea typeface="Calibri" panose="020F0502020204030204" pitchFamily="34" charset="0"/>
                <a:cs typeface="Times New Roman" panose="02020603050405020304" pitchFamily="18" charset="0"/>
              </a:rPr>
              <a:t>retrait total ou partiel de l’autorité parentale</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500" b="1" dirty="0">
                <a:effectLst/>
                <a:latin typeface="Times New Roman" panose="02020603050405020304" pitchFamily="18" charset="0"/>
                <a:ea typeface="Calibri" panose="020F0502020204030204" pitchFamily="34" charset="0"/>
                <a:cs typeface="Times New Roman" panose="02020603050405020304" pitchFamily="18" charset="0"/>
              </a:rPr>
              <a:t>ainsi que son placement en dehors du foyer familial</a:t>
            </a: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retrait de l’autorité parentale peut être demandée au juge par le ministère public, les membres de la famille, le tuteur de l’enfant ou l’ASE ;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retrait de l’autorité parentale s’étend à tous les enfants déjà nés au moment du jugement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Le juge peut décider de retirer l’autorité parentale à un seul des parents ou aux deux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500" dirty="0">
                <a:effectLst/>
                <a:latin typeface="Times New Roman" panose="02020603050405020304" pitchFamily="18" charset="0"/>
                <a:ea typeface="Calibri" panose="020F0502020204030204" pitchFamily="34" charset="0"/>
                <a:cs typeface="Times New Roman" panose="02020603050405020304" pitchFamily="18" charset="0"/>
              </a:rPr>
              <a:t>En cas de retrait total, le juge peut aller jusqu’à se prononcer sur le changement de nom du mineur (si mineur + 13 ans, son consentement est nécessaire). </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12BECDE2-2487-4891-9674-6873F6E24FA2}" type="slidenum">
              <a:rPr lang="fr-FR" smtClean="0"/>
              <a:pPr/>
              <a:t>19</a:t>
            </a:fld>
            <a:endParaRPr lang="fr-FR"/>
          </a:p>
        </p:txBody>
      </p:sp>
    </p:spTree>
    <p:extLst>
      <p:ext uri="{BB962C8B-B14F-4D97-AF65-F5344CB8AC3E}">
        <p14:creationId xmlns:p14="http://schemas.microsoft.com/office/powerpoint/2010/main" val="3758485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2BECDE2-2487-4891-9674-6873F6E24FA2}" type="slidenum">
              <a:rPr lang="fr-FR" smtClean="0"/>
              <a:pPr/>
              <a:t>20</a:t>
            </a:fld>
            <a:endParaRPr lang="fr-FR"/>
          </a:p>
        </p:txBody>
      </p:sp>
    </p:spTree>
    <p:extLst>
      <p:ext uri="{BB962C8B-B14F-4D97-AF65-F5344CB8AC3E}">
        <p14:creationId xmlns:p14="http://schemas.microsoft.com/office/powerpoint/2010/main" val="47577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13/11/2023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13/11/2023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egifrance.gouv.fr/affichCodeArticle.do?cidTexte=LEGITEXT000006070719&amp;idArticle=LEGIARTI000006417944&amp;dateTexte=&amp;categorieLien=cid"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signalements-med.tj-arras@justice.fr"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857232"/>
            <a:ext cx="8429625" cy="1857388"/>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3286124"/>
            <a:ext cx="8429625" cy="1376289"/>
          </a:xfrm>
        </p:spPr>
        <p:txBody>
          <a:bodyPr>
            <a:noAutofit/>
          </a:bodyPr>
          <a:lstStyle/>
          <a:p>
            <a:pPr marL="0" indent="0" algn="ctr" defTabSz="294669">
              <a:lnSpc>
                <a:spcPct val="120000"/>
              </a:lnSpc>
              <a:spcBef>
                <a:spcPct val="0"/>
              </a:spcBef>
              <a:buNone/>
            </a:pPr>
            <a:r>
              <a:rPr lang="fr-FR" sz="2400" dirty="0" smtClean="0"/>
              <a:t>Monsieur le Docteur Jean-Michel BLONDEL</a:t>
            </a:r>
          </a:p>
          <a:p>
            <a:pPr marL="0" indent="0" algn="ctr" defTabSz="294669">
              <a:lnSpc>
                <a:spcPct val="120000"/>
              </a:lnSpc>
              <a:spcBef>
                <a:spcPct val="0"/>
              </a:spcBef>
              <a:buNone/>
            </a:pPr>
            <a:r>
              <a:rPr lang="fr-FR" sz="2400" dirty="0" smtClean="0"/>
              <a:t>SECTRETAIRE GENERAL ADJOINT CDO du Pas de Calais</a:t>
            </a:r>
            <a:endParaRPr lang="fr-FR" sz="2400" dirty="0" smtClean="0">
              <a:solidFill>
                <a:srgbClr val="000000"/>
              </a:solidFill>
            </a:endParaRP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857232"/>
            <a:ext cx="8429625" cy="1857388"/>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2643182"/>
            <a:ext cx="8429625" cy="2786082"/>
          </a:xfrm>
          <a:solidFill>
            <a:schemeClr val="bg1"/>
          </a:solidFill>
          <a:ln>
            <a:solidFill>
              <a:schemeClr val="bg1"/>
            </a:solidFill>
          </a:ln>
        </p:spPr>
        <p:txBody>
          <a:bodyPr>
            <a:noAutofit/>
          </a:bodyPr>
          <a:lstStyle/>
          <a:p>
            <a:pPr algn="just"/>
            <a:endParaRPr lang="fr-FR" sz="1050" dirty="0" smtClean="0">
              <a:latin typeface="HK Grotesk" panose="020B0604020202020204" charset="0"/>
            </a:endParaRPr>
          </a:p>
          <a:p>
            <a:pPr algn="just"/>
            <a:r>
              <a:rPr lang="fr-FR" sz="2000" dirty="0" smtClean="0">
                <a:latin typeface="HK Grotesk" panose="020B0604020202020204" charset="0"/>
              </a:rPr>
              <a:t>Quand la gravité de la situation le justifie, </a:t>
            </a:r>
            <a:r>
              <a:rPr lang="fr-FR" sz="2000" b="1" dirty="0" smtClean="0">
                <a:latin typeface="HK Grotesk" panose="020B0604020202020204" charset="0"/>
              </a:rPr>
              <a:t>toute personne peut aviser directement le procureur de la République </a:t>
            </a:r>
            <a:r>
              <a:rPr lang="fr-FR" sz="2000" dirty="0" smtClean="0">
                <a:latin typeface="HK Grotesk" panose="020B0604020202020204" charset="0"/>
              </a:rPr>
              <a:t>en tant que personne travaillant dans un service public susceptible de connaître des situations de danger (art. L 226-4 du Code l’action sociale et des familles) sous réserve d’adresser une copie de cette transmission au président du conseil départemental.</a:t>
            </a:r>
          </a:p>
          <a:p>
            <a:pPr algn="just"/>
            <a:r>
              <a:rPr lang="fr-FR" sz="2000" b="1" dirty="0" smtClean="0">
                <a:latin typeface="HK Grotesk" panose="020B0604020202020204" charset="0"/>
              </a:rPr>
              <a:t>Ce terme est désormais réservé à la saisine de l’autorité judiciaire.</a:t>
            </a:r>
            <a:endParaRPr lang="fr-FR" sz="2000" b="1" dirty="0" smtClean="0">
              <a:solidFill>
                <a:srgbClr val="000000"/>
              </a:solidFill>
            </a:endParaRP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14350" y="522057"/>
            <a:ext cx="7107729" cy="726866"/>
          </a:xfrm>
          <a:prstGeom prst="rect">
            <a:avLst/>
          </a:prstGeom>
        </p:spPr>
        <p:txBody>
          <a:bodyPr lIns="0" tIns="0" rIns="0" bIns="0" rtlCol="0" anchor="t">
            <a:spAutoFit/>
          </a:bodyPr>
          <a:lstStyle/>
          <a:p>
            <a:pPr>
              <a:lnSpc>
                <a:spcPts val="6140"/>
              </a:lnSpc>
            </a:pPr>
            <a:r>
              <a:rPr lang="en-US" sz="4800" dirty="0">
                <a:solidFill>
                  <a:srgbClr val="0070C0"/>
                </a:solidFill>
                <a:latin typeface="Cormorant Garamond Italics"/>
              </a:rPr>
              <a:t>Le </a:t>
            </a:r>
            <a:r>
              <a:rPr lang="fr-FR" sz="4800" dirty="0" smtClean="0">
                <a:solidFill>
                  <a:srgbClr val="0070C0"/>
                </a:solidFill>
                <a:latin typeface="Cormorant Garamond Italics"/>
              </a:rPr>
              <a:t>signalement</a:t>
            </a:r>
            <a:r>
              <a:rPr lang="en-US" sz="4800" dirty="0" smtClean="0">
                <a:solidFill>
                  <a:srgbClr val="0070C0"/>
                </a:solidFill>
                <a:latin typeface="Cormorant Garamond Italics"/>
              </a:rPr>
              <a:t> </a:t>
            </a:r>
            <a:r>
              <a:rPr lang="en-US" sz="4800" dirty="0">
                <a:solidFill>
                  <a:srgbClr val="0070C0"/>
                </a:solidFill>
                <a:latin typeface="Cormorant Garamond Italics"/>
              </a:rPr>
              <a:t>: </a:t>
            </a:r>
            <a:r>
              <a:rPr lang="en-US" sz="4800" dirty="0" err="1">
                <a:solidFill>
                  <a:srgbClr val="0070C0"/>
                </a:solidFill>
                <a:latin typeface="Cormorant Garamond Italics"/>
              </a:rPr>
              <a:t>définition</a:t>
            </a:r>
            <a:endParaRPr lang="en-US" sz="4800" dirty="0">
              <a:solidFill>
                <a:srgbClr val="0070C0"/>
              </a:solidFill>
              <a:latin typeface="Cormorant Garamond Italics"/>
            </a:endParaRPr>
          </a:p>
        </p:txBody>
      </p:sp>
      <p:sp>
        <p:nvSpPr>
          <p:cNvPr id="3" name="TextBox 3"/>
          <p:cNvSpPr txBox="1"/>
          <p:nvPr/>
        </p:nvSpPr>
        <p:spPr>
          <a:xfrm>
            <a:off x="142844" y="1785926"/>
            <a:ext cx="9001156" cy="4385816"/>
          </a:xfrm>
          <a:prstGeom prst="rect">
            <a:avLst/>
          </a:prstGeom>
        </p:spPr>
        <p:txBody>
          <a:bodyPr wrap="square" lIns="0" tIns="0" rIns="0" bIns="0" rtlCol="0" anchor="t">
            <a:spAutoFit/>
          </a:bodyPr>
          <a:lstStyle/>
          <a:p>
            <a:pPr algn="just">
              <a:lnSpc>
                <a:spcPts val="1792"/>
              </a:lnSpc>
            </a:pPr>
            <a:endParaRPr lang="en-US" sz="1600" dirty="0" smtClean="0">
              <a:solidFill>
                <a:srgbClr val="000000"/>
              </a:solidFill>
              <a:latin typeface="HK Grotesk"/>
            </a:endParaRPr>
          </a:p>
          <a:p>
            <a:pPr algn="just">
              <a:lnSpc>
                <a:spcPts val="1792"/>
              </a:lnSpc>
            </a:pPr>
            <a:r>
              <a:rPr lang="en-US" sz="1600" dirty="0" smtClean="0">
                <a:solidFill>
                  <a:srgbClr val="000000"/>
                </a:solidFill>
                <a:latin typeface="HK Grotesk"/>
              </a:rPr>
              <a:t>Deux niveaux de protection d’un mineur : </a:t>
            </a:r>
          </a:p>
          <a:p>
            <a:pPr marL="362712" lvl="1" indent="-181356" algn="just">
              <a:lnSpc>
                <a:spcPts val="1792"/>
              </a:lnSpc>
              <a:buFont typeface="Arial"/>
              <a:buChar char="•"/>
            </a:pPr>
            <a:r>
              <a:rPr lang="en-US" sz="1600" b="1" dirty="0" smtClean="0">
                <a:solidFill>
                  <a:srgbClr val="000000"/>
                </a:solidFill>
                <a:latin typeface="HK Grotesk"/>
              </a:rPr>
              <a:t>Protection administrative </a:t>
            </a:r>
            <a:r>
              <a:rPr lang="en-US" sz="1600" dirty="0" smtClean="0">
                <a:solidFill>
                  <a:srgbClr val="000000"/>
                </a:solidFill>
                <a:latin typeface="HK Grotesk"/>
              </a:rPr>
              <a:t>:Cellule de Recueil des Informations </a:t>
            </a:r>
            <a:r>
              <a:rPr lang="fr-FR" sz="1600" dirty="0" smtClean="0">
                <a:solidFill>
                  <a:srgbClr val="000000"/>
                </a:solidFill>
                <a:latin typeface="HK Grotesk"/>
              </a:rPr>
              <a:t>Préoccupantes</a:t>
            </a:r>
            <a:r>
              <a:rPr lang="en-US" sz="1600" dirty="0" smtClean="0">
                <a:solidFill>
                  <a:srgbClr val="000000"/>
                </a:solidFill>
                <a:latin typeface="HK Grotesk"/>
              </a:rPr>
              <a:t>(CRIP)</a:t>
            </a:r>
          </a:p>
          <a:p>
            <a:pPr marL="362712" lvl="1" indent="-181356" algn="just">
              <a:lnSpc>
                <a:spcPts val="1792"/>
              </a:lnSpc>
            </a:pPr>
            <a:r>
              <a:rPr lang="en-US" sz="1600" dirty="0" smtClean="0">
                <a:solidFill>
                  <a:srgbClr val="000000"/>
                </a:solidFill>
                <a:latin typeface="HK Grotesk"/>
              </a:rPr>
              <a:t>qui depend du conseil général ;</a:t>
            </a:r>
          </a:p>
          <a:p>
            <a:pPr marL="362712" lvl="1" indent="-181356" algn="just">
              <a:lnSpc>
                <a:spcPts val="1792"/>
              </a:lnSpc>
            </a:pPr>
            <a:endParaRPr lang="en-US" sz="1600" dirty="0">
              <a:solidFill>
                <a:srgbClr val="000000"/>
              </a:solidFill>
              <a:latin typeface="HK Grotesk"/>
            </a:endParaRPr>
          </a:p>
          <a:p>
            <a:pPr marL="362712" lvl="1" indent="-181356" algn="just">
              <a:lnSpc>
                <a:spcPts val="1792"/>
              </a:lnSpc>
              <a:buFont typeface="Arial"/>
              <a:buChar char="•"/>
            </a:pPr>
            <a:r>
              <a:rPr lang="en-US" sz="1600" b="1" dirty="0" smtClean="0">
                <a:solidFill>
                  <a:srgbClr val="000000"/>
                </a:solidFill>
                <a:latin typeface="HK Grotesk"/>
              </a:rPr>
              <a:t>Protection judiciaire</a:t>
            </a:r>
            <a:r>
              <a:rPr lang="en-US" sz="1600" dirty="0" smtClean="0">
                <a:solidFill>
                  <a:srgbClr val="000000"/>
                </a:solidFill>
                <a:latin typeface="HK Grotesk"/>
              </a:rPr>
              <a:t> : Procureur de la République et Juge des enfants.</a:t>
            </a:r>
          </a:p>
          <a:p>
            <a:pPr marL="362712" lvl="1" indent="-181356" algn="just">
              <a:lnSpc>
                <a:spcPts val="1792"/>
              </a:lnSpc>
              <a:buFont typeface="Arial"/>
              <a:buChar char="•"/>
            </a:pPr>
            <a:endParaRPr lang="en-US" sz="1600" dirty="0">
              <a:solidFill>
                <a:srgbClr val="000000"/>
              </a:solidFill>
              <a:latin typeface="HK Grotesk"/>
            </a:endParaRPr>
          </a:p>
          <a:p>
            <a:pPr algn="just">
              <a:lnSpc>
                <a:spcPts val="1792"/>
              </a:lnSpc>
            </a:pPr>
            <a:r>
              <a:rPr lang="en-US" sz="1600" dirty="0" smtClean="0">
                <a:solidFill>
                  <a:srgbClr val="000000"/>
                </a:solidFill>
                <a:latin typeface="HK Grotesk"/>
                <a:sym typeface="Wingdings" panose="05000000000000000000" pitchFamily="2" charset="2"/>
              </a:rPr>
              <a:t> </a:t>
            </a:r>
            <a:r>
              <a:rPr lang="en-US" sz="1600" dirty="0" smtClean="0">
                <a:solidFill>
                  <a:srgbClr val="000000"/>
                </a:solidFill>
                <a:latin typeface="HK Grotesk"/>
              </a:rPr>
              <a:t>Si les faits sont de nature pénale, le procureur de la République doit être saisi. </a:t>
            </a:r>
            <a:endParaRPr lang="en-US" sz="1600" dirty="0">
              <a:solidFill>
                <a:srgbClr val="000000"/>
              </a:solidFill>
              <a:latin typeface="HK Grotesk"/>
            </a:endParaRPr>
          </a:p>
          <a:p>
            <a:pPr algn="just">
              <a:lnSpc>
                <a:spcPts val="1792"/>
              </a:lnSpc>
            </a:pPr>
            <a:endParaRPr lang="en-US" sz="1600" dirty="0" smtClean="0">
              <a:solidFill>
                <a:srgbClr val="000000"/>
              </a:solidFill>
              <a:latin typeface="HK Grotesk"/>
            </a:endParaRPr>
          </a:p>
          <a:p>
            <a:pPr algn="just">
              <a:lnSpc>
                <a:spcPts val="1792"/>
              </a:lnSpc>
            </a:pPr>
            <a:r>
              <a:rPr lang="en-US" sz="1600" dirty="0" smtClean="0">
                <a:solidFill>
                  <a:srgbClr val="000000"/>
                </a:solidFill>
                <a:latin typeface="HK Grotesk"/>
              </a:rPr>
              <a:t>Deux </a:t>
            </a:r>
            <a:r>
              <a:rPr lang="en-US" sz="1600" dirty="0">
                <a:solidFill>
                  <a:srgbClr val="000000"/>
                </a:solidFill>
                <a:latin typeface="HK Grotesk"/>
              </a:rPr>
              <a:t>critères cumulatifs : </a:t>
            </a:r>
          </a:p>
          <a:p>
            <a:pPr marL="362712" lvl="1" indent="-181356" algn="just">
              <a:lnSpc>
                <a:spcPts val="1792"/>
              </a:lnSpc>
              <a:buFont typeface="Arial"/>
              <a:buChar char="•"/>
            </a:pPr>
            <a:r>
              <a:rPr lang="en-US" sz="1600" dirty="0">
                <a:solidFill>
                  <a:srgbClr val="000000"/>
                </a:solidFill>
                <a:latin typeface="HK Grotesk Bold"/>
              </a:rPr>
              <a:t>Gravité </a:t>
            </a:r>
            <a:r>
              <a:rPr lang="en-US" sz="1600" dirty="0">
                <a:solidFill>
                  <a:srgbClr val="000000"/>
                </a:solidFill>
                <a:latin typeface="HK Grotesk"/>
              </a:rPr>
              <a:t>de la situation ;</a:t>
            </a:r>
          </a:p>
          <a:p>
            <a:pPr marL="362712" lvl="1" indent="-181356" algn="just">
              <a:lnSpc>
                <a:spcPts val="1792"/>
              </a:lnSpc>
              <a:buFont typeface="Arial"/>
              <a:buChar char="•"/>
            </a:pPr>
            <a:r>
              <a:rPr lang="en-US" sz="1600" dirty="0">
                <a:solidFill>
                  <a:srgbClr val="000000"/>
                </a:solidFill>
                <a:latin typeface="HK Grotesk Bold"/>
              </a:rPr>
              <a:t>Urgence </a:t>
            </a:r>
            <a:r>
              <a:rPr lang="en-US" sz="1600" dirty="0">
                <a:solidFill>
                  <a:srgbClr val="000000"/>
                </a:solidFill>
                <a:latin typeface="HK Grotesk"/>
              </a:rPr>
              <a:t>de la situation.</a:t>
            </a:r>
          </a:p>
          <a:p>
            <a:pPr algn="just">
              <a:lnSpc>
                <a:spcPts val="1792"/>
              </a:lnSpc>
            </a:pPr>
            <a:endParaRPr lang="en-US" sz="1600" dirty="0">
              <a:solidFill>
                <a:srgbClr val="000000"/>
              </a:solidFill>
              <a:latin typeface="HK Grotesk"/>
            </a:endParaRPr>
          </a:p>
          <a:p>
            <a:pPr algn="just">
              <a:lnSpc>
                <a:spcPts val="1792"/>
              </a:lnSpc>
            </a:pPr>
            <a:r>
              <a:rPr lang="en-US" sz="1600" dirty="0">
                <a:solidFill>
                  <a:srgbClr val="FF3131"/>
                </a:solidFill>
                <a:latin typeface="HK Grotesk"/>
              </a:rPr>
              <a:t>Principe </a:t>
            </a:r>
            <a:r>
              <a:rPr lang="en-US" sz="1600" dirty="0">
                <a:solidFill>
                  <a:srgbClr val="000000"/>
                </a:solidFill>
                <a:latin typeface="HK Grotesk"/>
              </a:rPr>
              <a:t>: Porter à la connaissance </a:t>
            </a:r>
            <a:r>
              <a:rPr lang="en-US" sz="1600" dirty="0" smtClean="0">
                <a:solidFill>
                  <a:srgbClr val="000000"/>
                </a:solidFill>
                <a:latin typeface="HK Grotesk"/>
              </a:rPr>
              <a:t>du </a:t>
            </a:r>
            <a:r>
              <a:rPr lang="en-US" sz="1600" dirty="0">
                <a:solidFill>
                  <a:srgbClr val="000000"/>
                </a:solidFill>
                <a:latin typeface="HK Grotesk"/>
              </a:rPr>
              <a:t>procureur de la </a:t>
            </a:r>
            <a:r>
              <a:rPr lang="en-US" sz="1600" dirty="0" smtClean="0">
                <a:solidFill>
                  <a:srgbClr val="000000"/>
                </a:solidFill>
                <a:latin typeface="HK Grotesk"/>
              </a:rPr>
              <a:t>République </a:t>
            </a:r>
            <a:r>
              <a:rPr lang="en-US" sz="1600" dirty="0">
                <a:solidFill>
                  <a:srgbClr val="000000"/>
                </a:solidFill>
                <a:latin typeface="HK Grotesk"/>
              </a:rPr>
              <a:t>des faits graves nécessitant </a:t>
            </a:r>
            <a:endParaRPr lang="en-US" sz="1600" dirty="0" smtClean="0">
              <a:solidFill>
                <a:srgbClr val="000000"/>
              </a:solidFill>
              <a:latin typeface="HK Grotesk"/>
            </a:endParaRPr>
          </a:p>
          <a:p>
            <a:pPr algn="just">
              <a:lnSpc>
                <a:spcPts val="1792"/>
              </a:lnSpc>
            </a:pPr>
            <a:r>
              <a:rPr lang="en-US" sz="1600" dirty="0" smtClean="0">
                <a:solidFill>
                  <a:srgbClr val="000000"/>
                </a:solidFill>
                <a:latin typeface="HK Grotesk"/>
              </a:rPr>
              <a:t> des </a:t>
            </a:r>
            <a:r>
              <a:rPr lang="en-US" sz="1600" dirty="0">
                <a:solidFill>
                  <a:srgbClr val="000000"/>
                </a:solidFill>
                <a:latin typeface="HK Grotesk"/>
              </a:rPr>
              <a:t>mesures urgentes dans le but de protéger un mineur. </a:t>
            </a:r>
          </a:p>
          <a:p>
            <a:pPr algn="just">
              <a:lnSpc>
                <a:spcPts val="1792"/>
              </a:lnSpc>
            </a:pPr>
            <a:endParaRPr lang="en-US" sz="1600" dirty="0">
              <a:solidFill>
                <a:srgbClr val="000000"/>
              </a:solidFill>
              <a:latin typeface="HK Grotesk"/>
            </a:endParaRPr>
          </a:p>
          <a:p>
            <a:pPr algn="just">
              <a:lnSpc>
                <a:spcPts val="1792"/>
              </a:lnSpc>
            </a:pPr>
            <a:r>
              <a:rPr lang="en-US" sz="1600" u="sng" dirty="0">
                <a:solidFill>
                  <a:srgbClr val="000000"/>
                </a:solidFill>
                <a:latin typeface="HK Grotesk"/>
              </a:rPr>
              <a:t>A ne pas </a:t>
            </a:r>
            <a:r>
              <a:rPr lang="en-US" sz="1600" u="sng" dirty="0" err="1">
                <a:solidFill>
                  <a:srgbClr val="000000"/>
                </a:solidFill>
                <a:latin typeface="HK Grotesk"/>
              </a:rPr>
              <a:t>confondre</a:t>
            </a:r>
            <a:r>
              <a:rPr lang="en-US" sz="1600" u="sng" dirty="0">
                <a:solidFill>
                  <a:srgbClr val="000000"/>
                </a:solidFill>
                <a:latin typeface="HK Grotesk"/>
              </a:rPr>
              <a:t> avec </a:t>
            </a:r>
            <a:r>
              <a:rPr lang="en-US" sz="1600" u="sng" dirty="0" err="1">
                <a:solidFill>
                  <a:srgbClr val="000000"/>
                </a:solidFill>
                <a:latin typeface="HK Grotesk"/>
              </a:rPr>
              <a:t>l’information</a:t>
            </a:r>
            <a:r>
              <a:rPr lang="en-US" sz="1600" u="sng" dirty="0">
                <a:solidFill>
                  <a:srgbClr val="000000"/>
                </a:solidFill>
                <a:latin typeface="HK Grotesk"/>
              </a:rPr>
              <a:t> </a:t>
            </a:r>
            <a:r>
              <a:rPr lang="en-US" sz="1600" u="sng" dirty="0" err="1">
                <a:solidFill>
                  <a:srgbClr val="000000"/>
                </a:solidFill>
                <a:latin typeface="HK Grotesk"/>
              </a:rPr>
              <a:t>préoccupante</a:t>
            </a:r>
            <a:r>
              <a:rPr lang="en-US" sz="1600" dirty="0">
                <a:solidFill>
                  <a:srgbClr val="000000"/>
                </a:solidFill>
                <a:latin typeface="HK Grotesk"/>
              </a:rPr>
              <a:t> qui concerne les situations pour </a:t>
            </a:r>
            <a:r>
              <a:rPr lang="en-US" sz="1600" dirty="0" smtClean="0">
                <a:solidFill>
                  <a:srgbClr val="000000"/>
                </a:solidFill>
                <a:latin typeface="HK Grotesk"/>
              </a:rPr>
              <a:t>lesquelles</a:t>
            </a:r>
          </a:p>
          <a:p>
            <a:pPr algn="just">
              <a:lnSpc>
                <a:spcPts val="1792"/>
              </a:lnSpc>
            </a:pPr>
            <a:r>
              <a:rPr lang="en-US" sz="1600" dirty="0" smtClean="0">
                <a:solidFill>
                  <a:srgbClr val="000000"/>
                </a:solidFill>
                <a:latin typeface="HK Grotesk"/>
              </a:rPr>
              <a:t> </a:t>
            </a:r>
            <a:r>
              <a:rPr lang="en-US" sz="1600" dirty="0">
                <a:solidFill>
                  <a:srgbClr val="000000"/>
                </a:solidFill>
                <a:latin typeface="HK Grotesk"/>
              </a:rPr>
              <a:t>il existe un </a:t>
            </a:r>
            <a:r>
              <a:rPr lang="en-US" sz="1600" dirty="0">
                <a:solidFill>
                  <a:srgbClr val="000000"/>
                </a:solidFill>
                <a:latin typeface="HK Grotesk Bold"/>
              </a:rPr>
              <a:t>risque </a:t>
            </a:r>
            <a:r>
              <a:rPr lang="en-US" sz="1600" dirty="0">
                <a:solidFill>
                  <a:srgbClr val="000000"/>
                </a:solidFill>
                <a:latin typeface="HK Grotesk"/>
              </a:rPr>
              <a:t>(</a:t>
            </a:r>
            <a:r>
              <a:rPr lang="en-US" sz="1600" dirty="0">
                <a:solidFill>
                  <a:srgbClr val="000000"/>
                </a:solidFill>
                <a:latin typeface="HK Grotesk Italics"/>
              </a:rPr>
              <a:t>risque de danger pour la santé, la sécurité ou la </a:t>
            </a:r>
            <a:r>
              <a:rPr lang="en-US" sz="1600" dirty="0" smtClean="0">
                <a:solidFill>
                  <a:srgbClr val="000000"/>
                </a:solidFill>
                <a:latin typeface="HK Grotesk Italics"/>
              </a:rPr>
              <a:t>moralité; risque </a:t>
            </a:r>
          </a:p>
          <a:p>
            <a:pPr algn="just">
              <a:lnSpc>
                <a:spcPts val="1792"/>
              </a:lnSpc>
            </a:pPr>
            <a:r>
              <a:rPr lang="en-US" sz="1600" dirty="0" smtClean="0">
                <a:solidFill>
                  <a:srgbClr val="000000"/>
                </a:solidFill>
                <a:latin typeface="HK Grotesk Italics"/>
              </a:rPr>
              <a:t>de </a:t>
            </a:r>
            <a:r>
              <a:rPr lang="en-US" sz="1600" dirty="0">
                <a:solidFill>
                  <a:srgbClr val="000000"/>
                </a:solidFill>
                <a:latin typeface="HK Grotesk Italics"/>
              </a:rPr>
              <a:t>compromettre l’éducation ou le développement physique, affectif, intellectuel, social</a:t>
            </a:r>
            <a:r>
              <a:rPr lang="en-US" sz="1600" dirty="0">
                <a:solidFill>
                  <a:srgbClr val="000000"/>
                </a:solidFill>
                <a:latin typeface="HK Grotesk"/>
              </a:rPr>
              <a:t>).  </a:t>
            </a:r>
          </a:p>
        </p:txBody>
      </p:sp>
      <p:sp>
        <p:nvSpPr>
          <p:cNvPr id="4" name="AutoShape 4"/>
          <p:cNvSpPr/>
          <p:nvPr/>
        </p:nvSpPr>
        <p:spPr>
          <a:xfrm>
            <a:off x="-182892" y="1877210"/>
            <a:ext cx="9509783" cy="0"/>
          </a:xfrm>
          <a:prstGeom prst="line">
            <a:avLst/>
          </a:prstGeom>
          <a:ln w="9525" cap="rnd">
            <a:solidFill>
              <a:srgbClr val="000000"/>
            </a:solidFill>
            <a:prstDash val="solid"/>
            <a:headEnd type="none" w="sm" len="sm"/>
            <a:tailEnd type="none" w="sm" len="sm"/>
          </a:ln>
        </p:spPr>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11984" y="3722885"/>
            <a:ext cx="7452119" cy="0"/>
          </a:xfrm>
          <a:prstGeom prst="line">
            <a:avLst/>
          </a:prstGeom>
          <a:ln w="9525" cap="rnd">
            <a:solidFill>
              <a:srgbClr val="000000"/>
            </a:solidFill>
            <a:prstDash val="solid"/>
            <a:headEnd type="none" w="sm" len="sm"/>
            <a:tailEnd type="none" w="sm" len="sm"/>
          </a:ln>
        </p:spPr>
      </p:sp>
      <p:sp>
        <p:nvSpPr>
          <p:cNvPr id="3" name="AutoShape 3"/>
          <p:cNvSpPr/>
          <p:nvPr/>
        </p:nvSpPr>
        <p:spPr>
          <a:xfrm>
            <a:off x="3357555" y="3502493"/>
            <a:ext cx="5643602" cy="3355507"/>
          </a:xfrm>
          <a:prstGeom prst="rect">
            <a:avLst/>
          </a:prstGeom>
          <a:solidFill>
            <a:srgbClr val="94B9FF"/>
          </a:solidFill>
        </p:spPr>
      </p:sp>
      <p:grpSp>
        <p:nvGrpSpPr>
          <p:cNvPr id="4" name="Group 4"/>
          <p:cNvGrpSpPr>
            <a:grpSpLocks noChangeAspect="1"/>
          </p:cNvGrpSpPr>
          <p:nvPr/>
        </p:nvGrpSpPr>
        <p:grpSpPr>
          <a:xfrm>
            <a:off x="514350" y="1310591"/>
            <a:ext cx="2135357" cy="4236819"/>
            <a:chOff x="0" y="0"/>
            <a:chExt cx="4267200" cy="6350000"/>
          </a:xfrm>
        </p:grpSpPr>
        <p:sp>
          <p:nvSpPr>
            <p:cNvPr id="5" name="Freeform 5"/>
            <p:cNvSpPr/>
            <p:nvPr/>
          </p:nvSpPr>
          <p:spPr>
            <a:xfrm>
              <a:off x="0" y="0"/>
              <a:ext cx="4267200" cy="6350000"/>
            </a:xfrm>
            <a:custGeom>
              <a:avLst/>
              <a:gdLst/>
              <a:ahLst/>
              <a:cxnLst/>
              <a:rect l="l" t="t" r="r" b="b"/>
              <a:pathLst>
                <a:path w="4267200" h="6350000">
                  <a:moveTo>
                    <a:pt x="4267200" y="3175000"/>
                  </a:moveTo>
                  <a:cubicBezTo>
                    <a:pt x="4267200" y="4928489"/>
                    <a:pt x="3311906" y="6350000"/>
                    <a:pt x="2133600" y="6350000"/>
                  </a:cubicBezTo>
                  <a:cubicBezTo>
                    <a:pt x="955294" y="6350000"/>
                    <a:pt x="0" y="4928489"/>
                    <a:pt x="0" y="3175000"/>
                  </a:cubicBezTo>
                  <a:cubicBezTo>
                    <a:pt x="0" y="1421511"/>
                    <a:pt x="955294" y="0"/>
                    <a:pt x="2133600" y="0"/>
                  </a:cubicBezTo>
                  <a:cubicBezTo>
                    <a:pt x="3311906" y="0"/>
                    <a:pt x="4267200" y="1421511"/>
                    <a:pt x="4267200" y="3175000"/>
                  </a:cubicBezTo>
                  <a:close/>
                </a:path>
              </a:pathLst>
            </a:custGeom>
            <a:blipFill>
              <a:blip r:embed="rId3" cstate="print"/>
              <a:stretch>
                <a:fillRect t="-337" b="-337"/>
              </a:stretch>
            </a:blipFill>
          </p:spPr>
        </p:sp>
      </p:grpSp>
      <p:sp>
        <p:nvSpPr>
          <p:cNvPr id="6" name="TextBox 6"/>
          <p:cNvSpPr txBox="1"/>
          <p:nvPr/>
        </p:nvSpPr>
        <p:spPr>
          <a:xfrm>
            <a:off x="3805875" y="1448658"/>
            <a:ext cx="4823775" cy="1102866"/>
          </a:xfrm>
          <a:prstGeom prst="rect">
            <a:avLst/>
          </a:prstGeom>
        </p:spPr>
        <p:txBody>
          <a:bodyPr lIns="0" tIns="0" rIns="0" bIns="0" rtlCol="0" anchor="t">
            <a:spAutoFit/>
          </a:bodyPr>
          <a:lstStyle/>
          <a:p>
            <a:pPr>
              <a:lnSpc>
                <a:spcPts val="4334"/>
              </a:lnSpc>
            </a:pPr>
            <a:r>
              <a:rPr lang="en-US" sz="3400" dirty="0">
                <a:solidFill>
                  <a:srgbClr val="000000"/>
                </a:solidFill>
                <a:latin typeface="Cormorant Garamond"/>
              </a:rPr>
              <a:t>I. </a:t>
            </a:r>
            <a:r>
              <a:rPr lang="en-US" sz="3400" b="1" dirty="0" err="1">
                <a:solidFill>
                  <a:srgbClr val="000000"/>
                </a:solidFill>
                <a:latin typeface="Cormorant Garamond"/>
              </a:rPr>
              <a:t>Qu’est-ce</a:t>
            </a:r>
            <a:r>
              <a:rPr lang="en-US" sz="3400" b="1" dirty="0">
                <a:solidFill>
                  <a:srgbClr val="000000"/>
                </a:solidFill>
                <a:latin typeface="Cormorant Garamond"/>
              </a:rPr>
              <a:t> qu’un signalement ? </a:t>
            </a:r>
          </a:p>
        </p:txBody>
      </p:sp>
      <p:grpSp>
        <p:nvGrpSpPr>
          <p:cNvPr id="7" name="Group 7"/>
          <p:cNvGrpSpPr/>
          <p:nvPr/>
        </p:nvGrpSpPr>
        <p:grpSpPr>
          <a:xfrm>
            <a:off x="3805875" y="4267979"/>
            <a:ext cx="4848707" cy="261225"/>
            <a:chOff x="0" y="-28574"/>
            <a:chExt cx="12929884" cy="522450"/>
          </a:xfrm>
        </p:grpSpPr>
        <p:sp>
          <p:nvSpPr>
            <p:cNvPr id="8" name="TextBox 8"/>
            <p:cNvSpPr txBox="1"/>
            <p:nvPr/>
          </p:nvSpPr>
          <p:spPr>
            <a:xfrm>
              <a:off x="1106240" y="-28574"/>
              <a:ext cx="11823644" cy="522450"/>
            </a:xfrm>
            <a:prstGeom prst="rect">
              <a:avLst/>
            </a:prstGeom>
          </p:spPr>
          <p:txBody>
            <a:bodyPr lIns="0" tIns="0" rIns="0" bIns="0" rtlCol="0" anchor="t">
              <a:spAutoFit/>
            </a:bodyPr>
            <a:lstStyle/>
            <a:p>
              <a:pPr>
                <a:lnSpc>
                  <a:spcPts val="2167"/>
                </a:lnSpc>
              </a:pPr>
              <a:r>
                <a:rPr lang="en-US" sz="1700" b="1" dirty="0" err="1">
                  <a:solidFill>
                    <a:srgbClr val="000000"/>
                  </a:solidFill>
                  <a:latin typeface="HK Grotesk Light"/>
                </a:rPr>
                <a:t>Définition</a:t>
              </a:r>
              <a:endParaRPr lang="en-US" sz="1700" b="1" dirty="0">
                <a:solidFill>
                  <a:srgbClr val="000000"/>
                </a:solidFill>
                <a:latin typeface="HK Grotesk Light"/>
              </a:endParaRPr>
            </a:p>
          </p:txBody>
        </p:sp>
        <p:sp>
          <p:nvSpPr>
            <p:cNvPr id="9" name="TextBox 9"/>
            <p:cNvSpPr txBox="1"/>
            <p:nvPr/>
          </p:nvSpPr>
          <p:spPr>
            <a:xfrm>
              <a:off x="0" y="39878"/>
              <a:ext cx="729232" cy="436016"/>
            </a:xfrm>
            <a:prstGeom prst="rect">
              <a:avLst/>
            </a:prstGeom>
          </p:spPr>
          <p:txBody>
            <a:bodyPr lIns="0" tIns="0" rIns="0" bIns="0" rtlCol="0" anchor="t">
              <a:spAutoFit/>
            </a:bodyPr>
            <a:lstStyle/>
            <a:p>
              <a:pPr algn="ctr">
                <a:lnSpc>
                  <a:spcPts val="1734"/>
                </a:lnSpc>
              </a:pPr>
              <a:r>
                <a:rPr lang="en-US" sz="1300" dirty="0">
                  <a:solidFill>
                    <a:srgbClr val="000000"/>
                  </a:solidFill>
                  <a:latin typeface="HK Grotesk Semi-Bold"/>
                </a:rPr>
                <a:t>01</a:t>
              </a:r>
            </a:p>
          </p:txBody>
        </p:sp>
      </p:grpSp>
      <p:grpSp>
        <p:nvGrpSpPr>
          <p:cNvPr id="10" name="Group 10"/>
          <p:cNvGrpSpPr/>
          <p:nvPr/>
        </p:nvGrpSpPr>
        <p:grpSpPr>
          <a:xfrm>
            <a:off x="3805875" y="4985302"/>
            <a:ext cx="4848707" cy="261225"/>
            <a:chOff x="0" y="20828"/>
            <a:chExt cx="12929884" cy="522450"/>
          </a:xfrm>
        </p:grpSpPr>
        <p:sp>
          <p:nvSpPr>
            <p:cNvPr id="11" name="TextBox 11"/>
            <p:cNvSpPr txBox="1"/>
            <p:nvPr/>
          </p:nvSpPr>
          <p:spPr>
            <a:xfrm>
              <a:off x="1106240" y="20828"/>
              <a:ext cx="11823644" cy="522450"/>
            </a:xfrm>
            <a:prstGeom prst="rect">
              <a:avLst/>
            </a:prstGeom>
          </p:spPr>
          <p:txBody>
            <a:bodyPr lIns="0" tIns="0" rIns="0" bIns="0" rtlCol="0" anchor="t">
              <a:spAutoFit/>
            </a:bodyPr>
            <a:lstStyle/>
            <a:p>
              <a:pPr>
                <a:lnSpc>
                  <a:spcPts val="2167"/>
                </a:lnSpc>
              </a:pPr>
              <a:r>
                <a:rPr lang="en-US" sz="1700" b="1" dirty="0">
                  <a:solidFill>
                    <a:srgbClr val="000000"/>
                  </a:solidFill>
                  <a:latin typeface="HK Grotesk Light"/>
                </a:rPr>
                <a:t>Les règles de rédaction</a:t>
              </a:r>
            </a:p>
          </p:txBody>
        </p:sp>
        <p:sp>
          <p:nvSpPr>
            <p:cNvPr id="12" name="TextBox 12"/>
            <p:cNvSpPr txBox="1"/>
            <p:nvPr/>
          </p:nvSpPr>
          <p:spPr>
            <a:xfrm>
              <a:off x="0" y="98806"/>
              <a:ext cx="729232" cy="436016"/>
            </a:xfrm>
            <a:prstGeom prst="rect">
              <a:avLst/>
            </a:prstGeom>
          </p:spPr>
          <p:txBody>
            <a:bodyPr lIns="0" tIns="0" rIns="0" bIns="0" rtlCol="0" anchor="t">
              <a:spAutoFit/>
            </a:bodyPr>
            <a:lstStyle/>
            <a:p>
              <a:pPr algn="ctr">
                <a:lnSpc>
                  <a:spcPts val="1734"/>
                </a:lnSpc>
              </a:pPr>
              <a:r>
                <a:rPr lang="en-US" sz="1300" dirty="0">
                  <a:solidFill>
                    <a:srgbClr val="000000"/>
                  </a:solidFill>
                  <a:latin typeface="HK Grotesk Semi-Bold"/>
                </a:rPr>
                <a:t>02</a:t>
              </a:r>
            </a:p>
          </p:txBody>
        </p:sp>
      </p:grpSp>
      <p:grpSp>
        <p:nvGrpSpPr>
          <p:cNvPr id="13" name="Group 13"/>
          <p:cNvGrpSpPr/>
          <p:nvPr/>
        </p:nvGrpSpPr>
        <p:grpSpPr>
          <a:xfrm>
            <a:off x="3805875" y="5712149"/>
            <a:ext cx="4848707" cy="261225"/>
            <a:chOff x="0" y="-28574"/>
            <a:chExt cx="12929884" cy="522450"/>
          </a:xfrm>
        </p:grpSpPr>
        <p:sp>
          <p:nvSpPr>
            <p:cNvPr id="14" name="TextBox 14"/>
            <p:cNvSpPr txBox="1"/>
            <p:nvPr/>
          </p:nvSpPr>
          <p:spPr>
            <a:xfrm>
              <a:off x="1106240" y="-28574"/>
              <a:ext cx="11823644" cy="522450"/>
            </a:xfrm>
            <a:prstGeom prst="rect">
              <a:avLst/>
            </a:prstGeom>
          </p:spPr>
          <p:txBody>
            <a:bodyPr lIns="0" tIns="0" rIns="0" bIns="0" rtlCol="0" anchor="t">
              <a:spAutoFit/>
            </a:bodyPr>
            <a:lstStyle/>
            <a:p>
              <a:pPr>
                <a:lnSpc>
                  <a:spcPts val="2167"/>
                </a:lnSpc>
              </a:pPr>
              <a:r>
                <a:rPr lang="en-US" sz="1700" b="1" dirty="0">
                  <a:solidFill>
                    <a:srgbClr val="000000"/>
                  </a:solidFill>
                  <a:latin typeface="HK Grotesk Light"/>
                </a:rPr>
                <a:t>Les conséquences pour le mis en cause</a:t>
              </a:r>
            </a:p>
          </p:txBody>
        </p:sp>
        <p:sp>
          <p:nvSpPr>
            <p:cNvPr id="15" name="TextBox 15"/>
            <p:cNvSpPr txBox="1"/>
            <p:nvPr/>
          </p:nvSpPr>
          <p:spPr>
            <a:xfrm>
              <a:off x="0" y="39878"/>
              <a:ext cx="729232" cy="436016"/>
            </a:xfrm>
            <a:prstGeom prst="rect">
              <a:avLst/>
            </a:prstGeom>
          </p:spPr>
          <p:txBody>
            <a:bodyPr lIns="0" tIns="0" rIns="0" bIns="0" rtlCol="0" anchor="t">
              <a:spAutoFit/>
            </a:bodyPr>
            <a:lstStyle/>
            <a:p>
              <a:pPr algn="ctr">
                <a:lnSpc>
                  <a:spcPts val="1734"/>
                </a:lnSpc>
              </a:pPr>
              <a:r>
                <a:rPr lang="en-US" sz="1300" dirty="0">
                  <a:solidFill>
                    <a:srgbClr val="000000"/>
                  </a:solidFill>
                  <a:latin typeface="HK Grotesk Semi-Bold"/>
                </a:rPr>
                <a:t>03</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357298"/>
            <a:ext cx="7072362" cy="3016210"/>
          </a:xfrm>
          <a:prstGeom prst="rect">
            <a:avLst/>
          </a:prstGeom>
        </p:spPr>
        <p:txBody>
          <a:bodyPr wrap="square">
            <a:spAutoFit/>
          </a:bodyPr>
          <a:lstStyle/>
          <a:p>
            <a:r>
              <a:rPr lang="en-US" sz="2800" b="1" dirty="0" smtClean="0">
                <a:solidFill>
                  <a:srgbClr val="FF0000"/>
                </a:solidFill>
                <a:latin typeface="HK Grotesk Italics"/>
              </a:rPr>
              <a:t>Article 226-13, Code pénal </a:t>
            </a:r>
            <a:r>
              <a:rPr lang="en-US" dirty="0" smtClean="0">
                <a:solidFill>
                  <a:srgbClr val="000000"/>
                </a:solidFill>
                <a:latin typeface="HK Grotesk Italics"/>
              </a:rPr>
              <a:t>:</a:t>
            </a:r>
          </a:p>
          <a:p>
            <a:endParaRPr lang="en-US" dirty="0" smtClean="0">
              <a:solidFill>
                <a:srgbClr val="000000"/>
              </a:solidFill>
              <a:latin typeface="HK Grotesk Italics"/>
            </a:endParaRPr>
          </a:p>
          <a:p>
            <a:r>
              <a:rPr lang="en-US" dirty="0" smtClean="0">
                <a:solidFill>
                  <a:srgbClr val="000000"/>
                </a:solidFill>
                <a:latin typeface="HK Grotesk Italics"/>
              </a:rPr>
              <a:t> “</a:t>
            </a:r>
            <a:r>
              <a:rPr lang="en-US" sz="2400" dirty="0" smtClean="0">
                <a:solidFill>
                  <a:srgbClr val="000000"/>
                </a:solidFill>
                <a:latin typeface="HK Grotesk Italics"/>
              </a:rPr>
              <a:t>La révélation d’une information à caractère secret par une personne qui en est dépositaire soit par état ou par profession, soit en raison d’une fonction ou d’une mission temporaire, est punie d’un an d’emprisonnement et de  15 000 euros </a:t>
            </a:r>
            <a:r>
              <a:rPr lang="en-US" sz="2400" dirty="0" err="1" smtClean="0">
                <a:solidFill>
                  <a:srgbClr val="000000"/>
                </a:solidFill>
                <a:latin typeface="HK Grotesk Italics"/>
              </a:rPr>
              <a:t>d’amende</a:t>
            </a: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857232"/>
            <a:ext cx="8429625" cy="1500198"/>
          </a:xfrm>
        </p:spPr>
        <p:txBody>
          <a:bodyPr>
            <a:normAutofit/>
          </a:bodyPr>
          <a:lstStyle/>
          <a:p>
            <a:pPr>
              <a:lnSpc>
                <a:spcPts val="3499"/>
              </a:lnSpc>
            </a:pPr>
            <a:r>
              <a:rPr lang="en-US" sz="3200" b="1" u="sng" dirty="0" smtClean="0">
                <a:solidFill>
                  <a:srgbClr val="FF3131"/>
                </a:solidFill>
                <a:latin typeface="HK Grotesk Bold"/>
              </a:rPr>
              <a:t>Article 226-14, Code pénal : Le signalement </a:t>
            </a:r>
            <a:r>
              <a:rPr lang="en-US" sz="3200" b="1" u="sng" dirty="0" err="1" smtClean="0">
                <a:solidFill>
                  <a:srgbClr val="FF3131"/>
                </a:solidFill>
                <a:latin typeface="HK Grotesk Bold"/>
              </a:rPr>
              <a:t>constitue</a:t>
            </a:r>
            <a:r>
              <a:rPr lang="en-US" sz="3200" b="1" u="sng" dirty="0" smtClean="0">
                <a:solidFill>
                  <a:srgbClr val="FF3131"/>
                </a:solidFill>
                <a:latin typeface="HK Grotesk Bold"/>
              </a:rPr>
              <a:t> une exception au secret professionnel</a:t>
            </a:r>
            <a:endParaRPr lang="en-US" sz="3200" b="1" u="sng" dirty="0">
              <a:solidFill>
                <a:srgbClr val="FF3131"/>
              </a:solidFill>
              <a:latin typeface="HK Grotesk Bold"/>
            </a:endParaRPr>
          </a:p>
        </p:txBody>
      </p:sp>
      <p:sp>
        <p:nvSpPr>
          <p:cNvPr id="5123" name="Rectangle 2"/>
          <p:cNvSpPr>
            <a:spLocks noGrp="1" noChangeArrowheads="1"/>
          </p:cNvSpPr>
          <p:nvPr>
            <p:ph type="body" idx="1"/>
          </p:nvPr>
        </p:nvSpPr>
        <p:spPr>
          <a:xfrm>
            <a:off x="357188" y="2500306"/>
            <a:ext cx="8429625" cy="6286544"/>
          </a:xfrm>
        </p:spPr>
        <p:txBody>
          <a:bodyPr>
            <a:noAutofit/>
          </a:bodyPr>
          <a:lstStyle/>
          <a:p>
            <a:pPr>
              <a:lnSpc>
                <a:spcPts val="3499"/>
              </a:lnSpc>
              <a:buNone/>
            </a:pPr>
            <a:r>
              <a:rPr lang="en-US" sz="2800" dirty="0" smtClean="0">
                <a:solidFill>
                  <a:srgbClr val="000000"/>
                </a:solidFill>
                <a:latin typeface="HK Grotesk"/>
              </a:rPr>
              <a:t>“ </a:t>
            </a:r>
            <a:r>
              <a:rPr lang="en-US" sz="2800" dirty="0" err="1" smtClean="0">
                <a:solidFill>
                  <a:srgbClr val="000000"/>
                </a:solidFill>
                <a:latin typeface="HK Grotesk Italics"/>
                <a:hlinkClick r:id="rId2" tooltip="https://www.legifrance.gouv.fr/affichCodeArticle.do?cidTexte=LEGITEXT000006070719&amp;idArticle=LEGIARTI000006417944&amp;dateTexte=&amp;categorieLien=cid"/>
              </a:rPr>
              <a:t>L'article</a:t>
            </a:r>
            <a:r>
              <a:rPr lang="en-US" sz="2800" dirty="0" smtClean="0">
                <a:solidFill>
                  <a:srgbClr val="000000"/>
                </a:solidFill>
                <a:latin typeface="HK Grotesk Italics"/>
                <a:hlinkClick r:id="rId2" tooltip="https://www.legifrance.gouv.fr/affichCodeArticle.do?cidTexte=LEGITEXT000006070719&amp;idArticle=LEGIARTI000006417944&amp;dateTexte=&amp;categorieLien=cid"/>
              </a:rPr>
              <a:t> 226-13 </a:t>
            </a:r>
            <a:r>
              <a:rPr lang="en-US" sz="2000" dirty="0" smtClean="0">
                <a:solidFill>
                  <a:srgbClr val="000000"/>
                </a:solidFill>
                <a:latin typeface="HK Grotesk Italics"/>
              </a:rPr>
              <a:t>n'est pas applicable dans les cas où la loi impose ou autorise la révélation du secret. En outre, il n'est pas applicable :[...]</a:t>
            </a:r>
          </a:p>
          <a:p>
            <a:pPr algn="just">
              <a:lnSpc>
                <a:spcPts val="3499"/>
              </a:lnSpc>
            </a:pPr>
            <a:r>
              <a:rPr lang="en-US" sz="2000" dirty="0" smtClean="0">
                <a:solidFill>
                  <a:srgbClr val="000000"/>
                </a:solidFill>
                <a:latin typeface="HK Grotesk Italics"/>
              </a:rPr>
              <a:t>2° Au médecin ou à tout autre professionnel de santé qui, avec l'accord de la victime, porte à la connaissance du procureur de la République ou de la cellule de recueil, de traitement et d'évaluation des informations préoccupantes relatives aux mineurs en danger ou qui risquent de l'être [...]</a:t>
            </a:r>
            <a:r>
              <a:rPr lang="en-US" sz="2000" b="1" dirty="0" smtClean="0">
                <a:solidFill>
                  <a:srgbClr val="000000"/>
                </a:solidFill>
                <a:latin typeface="HK Grotesk Bold Italics" panose="020B0604020202020204" charset="0"/>
              </a:rPr>
              <a:t>”. </a:t>
            </a:r>
          </a:p>
          <a:p>
            <a:pPr marL="0" indent="0" algn="ctr" defTabSz="294669">
              <a:lnSpc>
                <a:spcPct val="120000"/>
              </a:lnSpc>
              <a:spcBef>
                <a:spcPct val="0"/>
              </a:spcBef>
              <a:buNone/>
            </a:pPr>
            <a:endParaRPr lang="fr-FR" sz="2000" dirty="0" smtClean="0">
              <a:solidFill>
                <a:srgbClr val="000000"/>
              </a:solidFill>
            </a:endParaRP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3"/>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4"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857232"/>
            <a:ext cx="8429625" cy="1500198"/>
          </a:xfrm>
        </p:spPr>
        <p:txBody>
          <a:bodyPr>
            <a:normAutofit/>
          </a:bodyPr>
          <a:lstStyle/>
          <a:p>
            <a:pPr>
              <a:lnSpc>
                <a:spcPts val="3499"/>
              </a:lnSpc>
            </a:pPr>
            <a:r>
              <a:rPr lang="en-US" sz="3200" b="1" u="sng" dirty="0" smtClean="0">
                <a:solidFill>
                  <a:srgbClr val="FF3131"/>
                </a:solidFill>
                <a:latin typeface="HK Grotesk Bold"/>
              </a:rPr>
              <a:t>Article 226-14, Code pénal : Le signalement </a:t>
            </a:r>
            <a:r>
              <a:rPr lang="en-US" sz="3200" b="1" u="sng" dirty="0" err="1" smtClean="0">
                <a:solidFill>
                  <a:srgbClr val="FF3131"/>
                </a:solidFill>
                <a:latin typeface="HK Grotesk Bold"/>
              </a:rPr>
              <a:t>constitue</a:t>
            </a:r>
            <a:r>
              <a:rPr lang="en-US" sz="3200" b="1" u="sng" dirty="0" smtClean="0">
                <a:solidFill>
                  <a:srgbClr val="FF3131"/>
                </a:solidFill>
                <a:latin typeface="HK Grotesk Bold"/>
              </a:rPr>
              <a:t> une exception au secret professionnel</a:t>
            </a:r>
            <a:endParaRPr lang="en-US" sz="3200" b="1" u="sng" dirty="0">
              <a:solidFill>
                <a:srgbClr val="FF3131"/>
              </a:solidFill>
              <a:latin typeface="HK Grotesk Bold"/>
            </a:endParaRPr>
          </a:p>
        </p:txBody>
      </p:sp>
      <p:sp>
        <p:nvSpPr>
          <p:cNvPr id="5123" name="Rectangle 2"/>
          <p:cNvSpPr>
            <a:spLocks noGrp="1" noChangeArrowheads="1"/>
          </p:cNvSpPr>
          <p:nvPr>
            <p:ph type="body" idx="1"/>
          </p:nvPr>
        </p:nvSpPr>
        <p:spPr>
          <a:xfrm>
            <a:off x="357188" y="2500306"/>
            <a:ext cx="8429625" cy="6286544"/>
          </a:xfrm>
        </p:spPr>
        <p:txBody>
          <a:bodyPr>
            <a:noAutofit/>
          </a:bodyPr>
          <a:lstStyle/>
          <a:p>
            <a:pPr>
              <a:lnSpc>
                <a:spcPts val="3499"/>
              </a:lnSpc>
              <a:buNone/>
            </a:pPr>
            <a:r>
              <a:rPr lang="en-US" sz="2800" dirty="0" smtClean="0">
                <a:solidFill>
                  <a:srgbClr val="000000"/>
                </a:solidFill>
                <a:latin typeface="HK Grotesk"/>
              </a:rPr>
              <a:t>“</a:t>
            </a:r>
            <a:r>
              <a:rPr lang="en-US" sz="2000" dirty="0" smtClean="0">
                <a:solidFill>
                  <a:srgbClr val="000000"/>
                </a:solidFill>
                <a:latin typeface="HK Grotesk Bold Italics"/>
              </a:rPr>
              <a:t>les sévices ou privations </a:t>
            </a:r>
            <a:r>
              <a:rPr lang="en-US" sz="2000" u="sng" dirty="0" smtClean="0">
                <a:solidFill>
                  <a:srgbClr val="000000"/>
                </a:solidFill>
                <a:latin typeface="HK Grotesk Bold Italics"/>
              </a:rPr>
              <a:t>qu'il a constatés</a:t>
            </a:r>
            <a:r>
              <a:rPr lang="en-US" sz="2000" dirty="0" smtClean="0">
                <a:solidFill>
                  <a:srgbClr val="000000"/>
                </a:solidFill>
                <a:latin typeface="HK Grotesk Bold Italics"/>
              </a:rPr>
              <a:t>, sur le plan physique ou psychique, dans l'exercice de sa profession et qui </a:t>
            </a:r>
            <a:r>
              <a:rPr lang="en-US" sz="2000" u="sng" dirty="0" smtClean="0">
                <a:solidFill>
                  <a:srgbClr val="000000"/>
                </a:solidFill>
                <a:latin typeface="HK Grotesk Bold Italics"/>
              </a:rPr>
              <a:t>lui permettent de présumer</a:t>
            </a:r>
            <a:r>
              <a:rPr lang="en-US" sz="2000" dirty="0" smtClean="0">
                <a:solidFill>
                  <a:srgbClr val="000000"/>
                </a:solidFill>
                <a:latin typeface="HK Grotesk Italics"/>
              </a:rPr>
              <a:t> que des violences physiques, sexuelles ou psychiques de toute nature ont été commises</a:t>
            </a:r>
            <a:r>
              <a:rPr lang="en-US" sz="2800" dirty="0" smtClean="0">
                <a:solidFill>
                  <a:srgbClr val="000000"/>
                </a:solidFill>
                <a:latin typeface="HK Grotesk Italics"/>
              </a:rPr>
              <a:t>.</a:t>
            </a:r>
          </a:p>
          <a:p>
            <a:pPr>
              <a:lnSpc>
                <a:spcPts val="3499"/>
              </a:lnSpc>
              <a:buNone/>
            </a:pPr>
            <a:r>
              <a:rPr lang="en-US" sz="2800" dirty="0" smtClean="0">
                <a:solidFill>
                  <a:srgbClr val="000000"/>
                </a:solidFill>
                <a:latin typeface="HK Grotesk Italics"/>
              </a:rPr>
              <a:t> </a:t>
            </a:r>
            <a:r>
              <a:rPr lang="en-US" sz="2000" b="1" dirty="0" smtClean="0">
                <a:solidFill>
                  <a:srgbClr val="000000"/>
                </a:solidFill>
                <a:latin typeface="HK Grotesk Bold Italics" panose="020B0604020202020204" charset="0"/>
              </a:rPr>
              <a:t>Lorsque la victime est un mineur ou une personne qui n'est pas en mesure de se protéger en raison de son âge ou de son incapacité physique ou psychique, son accord n'est pas nécessaire</a:t>
            </a:r>
            <a:endParaRPr lang="fr-FR" sz="2000" dirty="0" smtClean="0">
              <a:solidFill>
                <a:srgbClr val="000000"/>
              </a:solidFill>
            </a:endParaRP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142852"/>
            <a:ext cx="8429625" cy="2000264"/>
          </a:xfrm>
        </p:spPr>
        <p:txBody>
          <a:bodyPr>
            <a:normAutofit/>
          </a:bodyPr>
          <a:lstStyle/>
          <a:p>
            <a:pPr>
              <a:lnSpc>
                <a:spcPts val="3499"/>
              </a:lnSpc>
            </a:pPr>
            <a:r>
              <a:rPr lang="en-US" sz="3200" b="1" u="sng" dirty="0" smtClean="0">
                <a:solidFill>
                  <a:srgbClr val="FF3131"/>
                </a:solidFill>
                <a:latin typeface="HK Grotesk Bold"/>
              </a:rPr>
              <a:t>Article R4127-44, Code de la santé publique : Pose le cadre du signalement pour les médecins</a:t>
            </a:r>
            <a:r>
              <a:rPr lang="en-US" sz="3200" u="sng" dirty="0" smtClean="0">
                <a:solidFill>
                  <a:srgbClr val="FF3131"/>
                </a:solidFill>
                <a:latin typeface="HK Grotesk Bold"/>
              </a:rPr>
              <a:t/>
            </a:r>
            <a:br>
              <a:rPr lang="en-US" sz="3200" u="sng" dirty="0" smtClean="0">
                <a:solidFill>
                  <a:srgbClr val="FF3131"/>
                </a:solidFill>
                <a:latin typeface="HK Grotesk Bold"/>
              </a:rPr>
            </a:br>
            <a:endParaRPr lang="en-US" sz="3200" b="1" u="sng" dirty="0">
              <a:solidFill>
                <a:srgbClr val="FF3131"/>
              </a:solidFill>
              <a:latin typeface="HK Grotesk Bold"/>
            </a:endParaRPr>
          </a:p>
        </p:txBody>
      </p:sp>
      <p:sp>
        <p:nvSpPr>
          <p:cNvPr id="5123" name="Rectangle 2"/>
          <p:cNvSpPr>
            <a:spLocks noGrp="1" noChangeArrowheads="1"/>
          </p:cNvSpPr>
          <p:nvPr>
            <p:ph type="body" idx="1"/>
          </p:nvPr>
        </p:nvSpPr>
        <p:spPr>
          <a:xfrm>
            <a:off x="357188" y="2000240"/>
            <a:ext cx="8429625" cy="6786610"/>
          </a:xfrm>
        </p:spPr>
        <p:txBody>
          <a:bodyPr>
            <a:noAutofit/>
          </a:bodyPr>
          <a:lstStyle/>
          <a:p>
            <a:pPr algn="just">
              <a:lnSpc>
                <a:spcPts val="3499"/>
              </a:lnSpc>
              <a:buNone/>
            </a:pPr>
            <a:r>
              <a:rPr lang="en-US" sz="2000" dirty="0" smtClean="0">
                <a:solidFill>
                  <a:srgbClr val="000000"/>
                </a:solidFill>
                <a:latin typeface="HK Grotesk"/>
              </a:rPr>
              <a:t>“ </a:t>
            </a:r>
            <a:r>
              <a:rPr lang="en-US" sz="2000" dirty="0" smtClean="0">
                <a:solidFill>
                  <a:srgbClr val="000000"/>
                </a:solidFill>
                <a:latin typeface="HK Grotesk Italics"/>
              </a:rPr>
              <a:t>Lorsqu'un médecin discerne qu'une personne auprès de laquelle il est appelé est victime de sévices ou de privations, il doit mettre en oeuvre les moyens les plus adéquats pour la protéger en faisant preuve de prudence et de circonspection.</a:t>
            </a:r>
          </a:p>
          <a:p>
            <a:pPr algn="just">
              <a:lnSpc>
                <a:spcPts val="3499"/>
              </a:lnSpc>
            </a:pPr>
            <a:r>
              <a:rPr lang="en-US" sz="2000" dirty="0" smtClean="0">
                <a:solidFill>
                  <a:srgbClr val="000000"/>
                </a:solidFill>
                <a:latin typeface="HK Grotesk Italics"/>
              </a:rPr>
              <a:t>Lorsqu’il s'agit d'un mineur ou d'une personne qui n'est pas en mesure de se protéger en raison de son âge ou de son état physique ou psychique, </a:t>
            </a:r>
            <a:r>
              <a:rPr lang="en-US" sz="2000" b="1" dirty="0" smtClean="0">
                <a:solidFill>
                  <a:srgbClr val="000000"/>
                </a:solidFill>
                <a:latin typeface="HK Grotesk Bold Italics" panose="020B0604020202020204" charset="0"/>
              </a:rPr>
              <a:t>il alerte les autorités judiciaires ou administratives, sauf circonstances particulières qu'il apprécie en conscience.”</a:t>
            </a:r>
          </a:p>
          <a:p>
            <a:pPr>
              <a:lnSpc>
                <a:spcPts val="3499"/>
              </a:lnSpc>
              <a:buNone/>
            </a:pPr>
            <a:endParaRPr lang="fr-FR" sz="2000" dirty="0" smtClean="0">
              <a:solidFill>
                <a:srgbClr val="000000"/>
              </a:solidFill>
            </a:endParaRP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H="1" flipV="1">
            <a:off x="3633946" y="0"/>
            <a:ext cx="2383" cy="2085409"/>
          </a:xfrm>
          <a:prstGeom prst="line">
            <a:avLst/>
          </a:prstGeom>
          <a:ln w="9525" cap="rnd">
            <a:solidFill>
              <a:srgbClr val="000000"/>
            </a:solidFill>
            <a:prstDash val="solid"/>
            <a:headEnd type="none" w="sm" len="sm"/>
            <a:tailEnd type="none" w="sm" len="sm"/>
          </a:ln>
        </p:spPr>
      </p:sp>
      <p:sp>
        <p:nvSpPr>
          <p:cNvPr id="3" name="AutoShape 3"/>
          <p:cNvSpPr/>
          <p:nvPr/>
        </p:nvSpPr>
        <p:spPr>
          <a:xfrm>
            <a:off x="0" y="2079059"/>
            <a:ext cx="3636327" cy="3175"/>
          </a:xfrm>
          <a:prstGeom prst="line">
            <a:avLst/>
          </a:prstGeom>
          <a:ln w="9525" cap="rnd">
            <a:solidFill>
              <a:srgbClr val="000000"/>
            </a:solidFill>
            <a:prstDash val="solid"/>
            <a:headEnd type="none" w="sm" len="sm"/>
            <a:tailEnd type="none" w="sm" len="sm"/>
          </a:ln>
        </p:spPr>
      </p:sp>
      <p:sp>
        <p:nvSpPr>
          <p:cNvPr id="4" name="TextBox 4"/>
          <p:cNvSpPr txBox="1"/>
          <p:nvPr/>
        </p:nvSpPr>
        <p:spPr>
          <a:xfrm>
            <a:off x="170398" y="264956"/>
            <a:ext cx="2605492" cy="1962076"/>
          </a:xfrm>
          <a:prstGeom prst="rect">
            <a:avLst/>
          </a:prstGeom>
        </p:spPr>
        <p:txBody>
          <a:bodyPr lIns="0" tIns="0" rIns="0" bIns="0" rtlCol="0" anchor="t">
            <a:spAutoFit/>
          </a:bodyPr>
          <a:lstStyle/>
          <a:p>
            <a:pPr>
              <a:lnSpc>
                <a:spcPts val="5143"/>
              </a:lnSpc>
            </a:pPr>
            <a:r>
              <a:rPr lang="en-US" sz="4600" dirty="0">
                <a:solidFill>
                  <a:srgbClr val="000000"/>
                </a:solidFill>
                <a:latin typeface="Cormorant Garamond"/>
              </a:rPr>
              <a:t>Les règles de rédaction</a:t>
            </a:r>
          </a:p>
        </p:txBody>
      </p:sp>
      <p:sp>
        <p:nvSpPr>
          <p:cNvPr id="5" name="TextBox 5"/>
          <p:cNvSpPr txBox="1"/>
          <p:nvPr/>
        </p:nvSpPr>
        <p:spPr>
          <a:xfrm>
            <a:off x="4143372" y="431671"/>
            <a:ext cx="4370645" cy="6142707"/>
          </a:xfrm>
          <a:prstGeom prst="rect">
            <a:avLst/>
          </a:prstGeom>
        </p:spPr>
        <p:txBody>
          <a:bodyPr wrap="square" lIns="0" tIns="0" rIns="0" bIns="0" rtlCol="0" anchor="t">
            <a:spAutoFit/>
          </a:bodyPr>
          <a:lstStyle/>
          <a:p>
            <a:pPr algn="ctr">
              <a:lnSpc>
                <a:spcPts val="3251"/>
              </a:lnSpc>
            </a:pPr>
            <a:r>
              <a:rPr lang="en-US" sz="2500" dirty="0">
                <a:solidFill>
                  <a:srgbClr val="000000"/>
                </a:solidFill>
                <a:latin typeface="HK Grotesk Bold"/>
              </a:rPr>
              <a:t>Les 10 commandements du </a:t>
            </a:r>
            <a:r>
              <a:rPr lang="en-US" sz="2500" dirty="0" smtClean="0">
                <a:solidFill>
                  <a:srgbClr val="000000"/>
                </a:solidFill>
                <a:latin typeface="HK Grotesk Bold"/>
              </a:rPr>
              <a:t>signalement </a:t>
            </a:r>
            <a:r>
              <a:rPr lang="en-US" sz="2500" dirty="0">
                <a:solidFill>
                  <a:srgbClr val="000000"/>
                </a:solidFill>
                <a:latin typeface="HK Grotesk Bold"/>
              </a:rPr>
              <a:t>: </a:t>
            </a:r>
            <a:endParaRPr lang="en-US" sz="2500" dirty="0" smtClean="0">
              <a:solidFill>
                <a:srgbClr val="000000"/>
              </a:solidFill>
              <a:latin typeface="HK Grotesk Bold"/>
            </a:endParaRPr>
          </a:p>
          <a:p>
            <a:pPr algn="just">
              <a:lnSpc>
                <a:spcPts val="2167"/>
              </a:lnSpc>
            </a:pPr>
            <a:endParaRPr lang="en-US" sz="2500" dirty="0">
              <a:solidFill>
                <a:srgbClr val="000000"/>
              </a:solidFill>
              <a:latin typeface="HK Grotesk Bold"/>
            </a:endParaRPr>
          </a:p>
          <a:p>
            <a:pPr marL="362718" lvl="1" indent="-181359" algn="just">
              <a:lnSpc>
                <a:spcPts val="2296"/>
              </a:lnSpc>
              <a:buFont typeface="Arial"/>
              <a:buChar char="•"/>
            </a:pPr>
            <a:r>
              <a:rPr lang="en-US" sz="1700" dirty="0" smtClean="0">
                <a:solidFill>
                  <a:srgbClr val="000000"/>
                </a:solidFill>
                <a:latin typeface="HK Grotesk"/>
              </a:rPr>
              <a:t>L’identité complète </a:t>
            </a:r>
            <a:r>
              <a:rPr lang="en-US" sz="1700" dirty="0">
                <a:solidFill>
                  <a:srgbClr val="000000"/>
                </a:solidFill>
                <a:latin typeface="HK Grotesk"/>
              </a:rPr>
              <a:t>de </a:t>
            </a:r>
            <a:r>
              <a:rPr lang="en-US" sz="1700" dirty="0" smtClean="0">
                <a:solidFill>
                  <a:srgbClr val="000000"/>
                </a:solidFill>
                <a:latin typeface="HK Grotesk"/>
              </a:rPr>
              <a:t>l’enfant </a:t>
            </a:r>
            <a:r>
              <a:rPr lang="en-US" sz="1700" dirty="0">
                <a:solidFill>
                  <a:srgbClr val="000000"/>
                </a:solidFill>
                <a:latin typeface="HK Grotesk"/>
              </a:rPr>
              <a:t>;</a:t>
            </a:r>
          </a:p>
          <a:p>
            <a:pPr marL="362718" lvl="1" indent="-181359" algn="just">
              <a:lnSpc>
                <a:spcPts val="2296"/>
              </a:lnSpc>
              <a:buFont typeface="Arial"/>
              <a:buChar char="•"/>
            </a:pPr>
            <a:r>
              <a:rPr lang="en-US" sz="1700" dirty="0" smtClean="0">
                <a:solidFill>
                  <a:srgbClr val="000000"/>
                </a:solidFill>
                <a:latin typeface="HK Grotesk"/>
              </a:rPr>
              <a:t>L’adresse</a:t>
            </a:r>
            <a:r>
              <a:rPr lang="en-US" sz="1700" dirty="0">
                <a:solidFill>
                  <a:srgbClr val="000000"/>
                </a:solidFill>
                <a:latin typeface="HK Grotesk"/>
              </a:rPr>
              <a:t> </a:t>
            </a:r>
            <a:r>
              <a:rPr lang="en-US" sz="1700" dirty="0" smtClean="0">
                <a:solidFill>
                  <a:srgbClr val="000000"/>
                </a:solidFill>
                <a:latin typeface="HK Grotesk"/>
              </a:rPr>
              <a:t>précise et coordonnées </a:t>
            </a:r>
            <a:r>
              <a:rPr lang="en-US" sz="1700" dirty="0">
                <a:solidFill>
                  <a:srgbClr val="000000"/>
                </a:solidFill>
                <a:latin typeface="HK Grotesk"/>
              </a:rPr>
              <a:t>des parents </a:t>
            </a:r>
            <a:r>
              <a:rPr lang="en-US" sz="1700" dirty="0" smtClean="0">
                <a:solidFill>
                  <a:srgbClr val="000000"/>
                </a:solidFill>
                <a:latin typeface="HK Grotesk"/>
              </a:rPr>
              <a:t>(et les coordonnées </a:t>
            </a:r>
            <a:r>
              <a:rPr lang="en-US" sz="1700" dirty="0">
                <a:solidFill>
                  <a:srgbClr val="000000"/>
                </a:solidFill>
                <a:latin typeface="HK Grotesk"/>
              </a:rPr>
              <a:t>de la personne chez qui le mineur </a:t>
            </a:r>
            <a:r>
              <a:rPr lang="en-US" sz="1700" dirty="0" smtClean="0">
                <a:solidFill>
                  <a:srgbClr val="000000"/>
                </a:solidFill>
                <a:latin typeface="HK Grotesk"/>
              </a:rPr>
              <a:t>se trouve si les parents sont séparés) ;</a:t>
            </a:r>
            <a:endParaRPr lang="en-US" sz="1700" dirty="0">
              <a:solidFill>
                <a:srgbClr val="000000"/>
              </a:solidFill>
              <a:latin typeface="HK Grotesk"/>
            </a:endParaRPr>
          </a:p>
          <a:p>
            <a:pPr marL="362718" lvl="1" indent="-181359" algn="just">
              <a:lnSpc>
                <a:spcPts val="2296"/>
              </a:lnSpc>
              <a:buFont typeface="Arial"/>
              <a:buChar char="•"/>
            </a:pPr>
            <a:r>
              <a:rPr lang="en-US" sz="1700" dirty="0">
                <a:solidFill>
                  <a:srgbClr val="000000"/>
                </a:solidFill>
                <a:latin typeface="HK Grotesk"/>
              </a:rPr>
              <a:t>La composition familiale ;</a:t>
            </a:r>
          </a:p>
          <a:p>
            <a:pPr marL="362718" lvl="1" indent="-181359" algn="just">
              <a:lnSpc>
                <a:spcPts val="2296"/>
              </a:lnSpc>
              <a:buFont typeface="Arial"/>
              <a:buChar char="•"/>
            </a:pPr>
            <a:r>
              <a:rPr lang="en-US" sz="1700" dirty="0">
                <a:solidFill>
                  <a:srgbClr val="000000"/>
                </a:solidFill>
                <a:latin typeface="HK Grotesk"/>
              </a:rPr>
              <a:t>Le motif du signalement ;</a:t>
            </a:r>
          </a:p>
          <a:p>
            <a:pPr marL="362718" lvl="1" indent="-181359" algn="just">
              <a:lnSpc>
                <a:spcPts val="2296"/>
              </a:lnSpc>
              <a:buFont typeface="Arial"/>
              <a:buChar char="•"/>
            </a:pPr>
            <a:r>
              <a:rPr lang="en-US" sz="1700" dirty="0">
                <a:solidFill>
                  <a:srgbClr val="000000"/>
                </a:solidFill>
                <a:latin typeface="HK Grotesk"/>
              </a:rPr>
              <a:t>Les éléments, </a:t>
            </a:r>
            <a:r>
              <a:rPr lang="en-US" sz="1700" dirty="0" smtClean="0">
                <a:solidFill>
                  <a:srgbClr val="000000"/>
                </a:solidFill>
                <a:latin typeface="HK Grotesk"/>
              </a:rPr>
              <a:t>événements </a:t>
            </a:r>
            <a:r>
              <a:rPr lang="en-US" sz="1700" dirty="0">
                <a:solidFill>
                  <a:srgbClr val="000000"/>
                </a:solidFill>
                <a:latin typeface="HK Grotesk"/>
              </a:rPr>
              <a:t>ou constats ;</a:t>
            </a:r>
          </a:p>
          <a:p>
            <a:pPr marL="362718" lvl="1" indent="-181359" algn="just">
              <a:lnSpc>
                <a:spcPts val="2296"/>
              </a:lnSpc>
              <a:buFont typeface="Arial"/>
              <a:buChar char="•"/>
            </a:pPr>
            <a:r>
              <a:rPr lang="en-US" sz="1700" dirty="0">
                <a:solidFill>
                  <a:srgbClr val="000000"/>
                </a:solidFill>
                <a:latin typeface="HK Grotesk"/>
              </a:rPr>
              <a:t>L’identité et adresse du présumé agresseur ;</a:t>
            </a:r>
          </a:p>
          <a:p>
            <a:pPr marL="362718" lvl="1" indent="-181359" algn="just">
              <a:lnSpc>
                <a:spcPts val="2296"/>
              </a:lnSpc>
              <a:buFont typeface="Arial"/>
              <a:buChar char="•"/>
            </a:pPr>
            <a:r>
              <a:rPr lang="en-US" sz="1700" dirty="0">
                <a:solidFill>
                  <a:srgbClr val="000000"/>
                </a:solidFill>
                <a:latin typeface="HK Grotesk"/>
              </a:rPr>
              <a:t>Le contexte des révélations ou des constats et les sources ;</a:t>
            </a:r>
          </a:p>
          <a:p>
            <a:pPr marL="362718" lvl="1" indent="-181359" algn="just">
              <a:lnSpc>
                <a:spcPts val="2296"/>
              </a:lnSpc>
              <a:buFont typeface="Arial"/>
              <a:buChar char="•"/>
            </a:pPr>
            <a:r>
              <a:rPr lang="en-US" sz="1700" dirty="0">
                <a:solidFill>
                  <a:srgbClr val="000000"/>
                </a:solidFill>
                <a:latin typeface="HK Grotesk"/>
              </a:rPr>
              <a:t>L’attitude de la famille </a:t>
            </a:r>
            <a:r>
              <a:rPr lang="en-US" sz="1700" dirty="0" smtClean="0">
                <a:solidFill>
                  <a:srgbClr val="000000"/>
                </a:solidFill>
                <a:latin typeface="HK Grotesk"/>
              </a:rPr>
              <a:t>si possible ;</a:t>
            </a:r>
            <a:endParaRPr lang="en-US" sz="1700" dirty="0">
              <a:solidFill>
                <a:srgbClr val="000000"/>
              </a:solidFill>
              <a:latin typeface="HK Grotesk"/>
            </a:endParaRPr>
          </a:p>
          <a:p>
            <a:pPr marL="362718" lvl="1" indent="-181359" algn="just">
              <a:lnSpc>
                <a:spcPts val="2296"/>
              </a:lnSpc>
              <a:buFont typeface="Arial"/>
              <a:buChar char="•"/>
            </a:pPr>
            <a:r>
              <a:rPr lang="en-US" sz="1700" dirty="0">
                <a:solidFill>
                  <a:srgbClr val="000000"/>
                </a:solidFill>
                <a:latin typeface="HK Grotesk"/>
              </a:rPr>
              <a:t>Les écrits éventuels rédigés par les personnels dépositaires d’informations et de </a:t>
            </a:r>
            <a:r>
              <a:rPr lang="en-US" sz="1700" dirty="0" smtClean="0">
                <a:solidFill>
                  <a:srgbClr val="000000"/>
                </a:solidFill>
                <a:latin typeface="HK Grotesk"/>
              </a:rPr>
              <a:t>confidences ; </a:t>
            </a:r>
          </a:p>
          <a:p>
            <a:pPr marL="362718" lvl="1" indent="-181359" algn="just">
              <a:lnSpc>
                <a:spcPts val="2296"/>
              </a:lnSpc>
              <a:buFont typeface="Arial"/>
              <a:buChar char="•"/>
            </a:pPr>
            <a:r>
              <a:rPr lang="en-US" sz="1700" dirty="0" smtClean="0">
                <a:solidFill>
                  <a:srgbClr val="000000"/>
                </a:solidFill>
                <a:latin typeface="HK Grotesk"/>
              </a:rPr>
              <a:t>Dater et signer. </a:t>
            </a:r>
            <a:endParaRPr lang="en-US" sz="1700" dirty="0">
              <a:solidFill>
                <a:srgbClr val="000000"/>
              </a:solidFill>
              <a:latin typeface="HK Grotesk"/>
            </a:endParaRPr>
          </a:p>
        </p:txBody>
      </p:sp>
      <p:grpSp>
        <p:nvGrpSpPr>
          <p:cNvPr id="7" name="Group 7"/>
          <p:cNvGrpSpPr>
            <a:grpSpLocks noChangeAspect="1"/>
          </p:cNvGrpSpPr>
          <p:nvPr/>
        </p:nvGrpSpPr>
        <p:grpSpPr>
          <a:xfrm>
            <a:off x="434213" y="2602793"/>
            <a:ext cx="2767902" cy="3811586"/>
            <a:chOff x="0" y="0"/>
            <a:chExt cx="6350000" cy="6558280"/>
          </a:xfrm>
        </p:grpSpPr>
        <p:sp>
          <p:nvSpPr>
            <p:cNvPr id="8" name="Freeform 8"/>
            <p:cNvSpPr/>
            <p:nvPr/>
          </p:nvSpPr>
          <p:spPr>
            <a:xfrm>
              <a:off x="74930" y="74930"/>
              <a:ext cx="6200140" cy="6408420"/>
            </a:xfrm>
            <a:custGeom>
              <a:avLst/>
              <a:gdLst/>
              <a:ahLst/>
              <a:cxnLst/>
              <a:rect l="l" t="t" r="r" b="b"/>
              <a:pathLst>
                <a:path w="6200140" h="6408420">
                  <a:moveTo>
                    <a:pt x="6200140" y="5351780"/>
                  </a:moveTo>
                  <a:cubicBezTo>
                    <a:pt x="6200140" y="5935980"/>
                    <a:pt x="5726430" y="6408420"/>
                    <a:pt x="5143500" y="6408420"/>
                  </a:cubicBezTo>
                  <a:lnTo>
                    <a:pt x="1056640" y="6408420"/>
                  </a:lnTo>
                  <a:cubicBezTo>
                    <a:pt x="472440" y="6408420"/>
                    <a:pt x="0" y="5934710"/>
                    <a:pt x="0" y="5351780"/>
                  </a:cubicBezTo>
                  <a:lnTo>
                    <a:pt x="0" y="1056640"/>
                  </a:lnTo>
                  <a:cubicBezTo>
                    <a:pt x="0" y="472440"/>
                    <a:pt x="473710" y="0"/>
                    <a:pt x="1056640" y="0"/>
                  </a:cubicBezTo>
                  <a:lnTo>
                    <a:pt x="5143500" y="0"/>
                  </a:lnTo>
                  <a:cubicBezTo>
                    <a:pt x="5727700" y="0"/>
                    <a:pt x="6200140" y="473710"/>
                    <a:pt x="6200140" y="1056640"/>
                  </a:cubicBezTo>
                  <a:lnTo>
                    <a:pt x="6200140" y="5351780"/>
                  </a:lnTo>
                  <a:close/>
                </a:path>
              </a:pathLst>
            </a:custGeom>
            <a:blipFill>
              <a:blip r:embed="rId3" cstate="print"/>
              <a:stretch>
                <a:fillRect l="-30008" r="-7574"/>
              </a:stretch>
            </a:blipFill>
          </p:spPr>
        </p:sp>
        <p:sp>
          <p:nvSpPr>
            <p:cNvPr id="9" name="Freeform 9"/>
            <p:cNvSpPr/>
            <p:nvPr/>
          </p:nvSpPr>
          <p:spPr>
            <a:xfrm>
              <a:off x="0" y="0"/>
              <a:ext cx="6350000" cy="6558280"/>
            </a:xfrm>
            <a:custGeom>
              <a:avLst/>
              <a:gdLst/>
              <a:ahLst/>
              <a:cxnLst/>
              <a:rect l="l" t="t" r="r" b="b"/>
              <a:pathLst>
                <a:path w="6350000" h="6558280">
                  <a:moveTo>
                    <a:pt x="5218430" y="6558280"/>
                  </a:moveTo>
                  <a:lnTo>
                    <a:pt x="1131570" y="6558280"/>
                  </a:lnTo>
                  <a:cubicBezTo>
                    <a:pt x="508000" y="6558280"/>
                    <a:pt x="0" y="6050280"/>
                    <a:pt x="0" y="5426710"/>
                  </a:cubicBezTo>
                  <a:lnTo>
                    <a:pt x="0" y="1131570"/>
                  </a:lnTo>
                  <a:cubicBezTo>
                    <a:pt x="0" y="508000"/>
                    <a:pt x="508000" y="0"/>
                    <a:pt x="1131570" y="0"/>
                  </a:cubicBezTo>
                  <a:lnTo>
                    <a:pt x="5218430" y="0"/>
                  </a:lnTo>
                  <a:cubicBezTo>
                    <a:pt x="5842000" y="0"/>
                    <a:pt x="6350000" y="508000"/>
                    <a:pt x="6350000" y="1131570"/>
                  </a:cubicBezTo>
                  <a:lnTo>
                    <a:pt x="6350000" y="5425440"/>
                  </a:lnTo>
                  <a:cubicBezTo>
                    <a:pt x="6350000" y="6050280"/>
                    <a:pt x="5842000" y="6558280"/>
                    <a:pt x="5218430" y="6558280"/>
                  </a:cubicBezTo>
                  <a:close/>
                  <a:moveTo>
                    <a:pt x="1131570" y="149860"/>
                  </a:moveTo>
                  <a:cubicBezTo>
                    <a:pt x="590550" y="149860"/>
                    <a:pt x="149860" y="590550"/>
                    <a:pt x="149860" y="1131570"/>
                  </a:cubicBezTo>
                  <a:lnTo>
                    <a:pt x="149860" y="5425440"/>
                  </a:lnTo>
                  <a:cubicBezTo>
                    <a:pt x="149860" y="5966460"/>
                    <a:pt x="590550" y="6407150"/>
                    <a:pt x="1131570" y="6407150"/>
                  </a:cubicBezTo>
                  <a:lnTo>
                    <a:pt x="5218430" y="6407150"/>
                  </a:lnTo>
                  <a:cubicBezTo>
                    <a:pt x="5759450" y="6407150"/>
                    <a:pt x="6200140" y="5966460"/>
                    <a:pt x="6200140" y="5425440"/>
                  </a:cubicBezTo>
                  <a:lnTo>
                    <a:pt x="6200140" y="1131570"/>
                  </a:lnTo>
                  <a:cubicBezTo>
                    <a:pt x="6200140" y="590550"/>
                    <a:pt x="5759450" y="149860"/>
                    <a:pt x="5218430" y="149860"/>
                  </a:cubicBezTo>
                  <a:lnTo>
                    <a:pt x="1131570" y="149860"/>
                  </a:lnTo>
                  <a:close/>
                </a:path>
              </a:pathLst>
            </a:custGeom>
            <a:solidFill>
              <a:srgbClr val="F6F6F6"/>
            </a:solidFill>
          </p:spPr>
        </p:sp>
      </p:grpSp>
      <p:sp>
        <p:nvSpPr>
          <p:cNvPr id="10" name="TextBox 10"/>
          <p:cNvSpPr txBox="1"/>
          <p:nvPr/>
        </p:nvSpPr>
        <p:spPr>
          <a:xfrm>
            <a:off x="2939913" y="1224823"/>
            <a:ext cx="527630" cy="1102866"/>
          </a:xfrm>
          <a:prstGeom prst="rect">
            <a:avLst/>
          </a:prstGeom>
        </p:spPr>
        <p:txBody>
          <a:bodyPr lIns="0" tIns="0" rIns="0" bIns="0" rtlCol="0" anchor="t">
            <a:spAutoFit/>
          </a:bodyPr>
          <a:lstStyle/>
          <a:p>
            <a:pPr algn="ctr">
              <a:lnSpc>
                <a:spcPts val="4334"/>
              </a:lnSpc>
            </a:pPr>
            <a:r>
              <a:rPr lang="en-US" sz="3400" dirty="0">
                <a:solidFill>
                  <a:srgbClr val="000000"/>
                </a:solidFill>
                <a:latin typeface="Cormorant Garamond Italics"/>
              </a:rPr>
              <a:t>1/2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886200" y="331788"/>
            <a:ext cx="4833020" cy="5897961"/>
          </a:xfrm>
          <a:prstGeom prst="rect">
            <a:avLst/>
          </a:prstGeom>
        </p:spPr>
        <p:txBody>
          <a:bodyPr wrap="square" lIns="0" tIns="0" rIns="0" bIns="0" rtlCol="0" anchor="t">
            <a:spAutoFit/>
          </a:bodyPr>
          <a:lstStyle/>
          <a:p>
            <a:pPr algn="ctr">
              <a:lnSpc>
                <a:spcPts val="3251"/>
              </a:lnSpc>
            </a:pPr>
            <a:r>
              <a:rPr lang="en-US" sz="2500" dirty="0">
                <a:solidFill>
                  <a:srgbClr val="000000"/>
                </a:solidFill>
                <a:latin typeface="HK Grotesk Bold"/>
              </a:rPr>
              <a:t>Les prérequis à la rédaction d’un signalement </a:t>
            </a:r>
            <a:r>
              <a:rPr lang="en-US" sz="2500" dirty="0" smtClean="0">
                <a:solidFill>
                  <a:srgbClr val="000000"/>
                </a:solidFill>
                <a:latin typeface="HK Grotesk Bold"/>
              </a:rPr>
              <a:t>:</a:t>
            </a:r>
            <a:endParaRPr lang="en-US" sz="1500" dirty="0">
              <a:solidFill>
                <a:srgbClr val="000000"/>
              </a:solidFill>
              <a:latin typeface="HK Grotesk Bold"/>
            </a:endParaRPr>
          </a:p>
          <a:p>
            <a:pPr marL="362718" lvl="1" indent="-181359" algn="just">
              <a:lnSpc>
                <a:spcPts val="2167"/>
              </a:lnSpc>
              <a:buFont typeface="Arial"/>
              <a:buChar char="•"/>
            </a:pPr>
            <a:r>
              <a:rPr lang="en-US" sz="1500" dirty="0">
                <a:solidFill>
                  <a:srgbClr val="000000"/>
                </a:solidFill>
                <a:latin typeface="HK Grotesk"/>
              </a:rPr>
              <a:t>Le médecin ne doit faire que la description de </a:t>
            </a:r>
            <a:r>
              <a:rPr lang="en-US" sz="1500" dirty="0" err="1">
                <a:solidFill>
                  <a:srgbClr val="000000"/>
                </a:solidFill>
                <a:latin typeface="HK Grotesk"/>
              </a:rPr>
              <a:t>ce</a:t>
            </a:r>
            <a:r>
              <a:rPr lang="en-US" sz="1500" dirty="0">
                <a:solidFill>
                  <a:srgbClr val="000000"/>
                </a:solidFill>
                <a:latin typeface="HK Grotesk"/>
              </a:rPr>
              <a:t> qu’il constate au cours de l’examen médical ;</a:t>
            </a:r>
          </a:p>
          <a:p>
            <a:pPr marL="362718" lvl="1" indent="-181359" algn="just">
              <a:lnSpc>
                <a:spcPts val="2167"/>
              </a:lnSpc>
              <a:buFont typeface="Arial"/>
              <a:buChar char="•"/>
            </a:pPr>
            <a:r>
              <a:rPr lang="en-US" sz="1500" dirty="0">
                <a:solidFill>
                  <a:srgbClr val="000000"/>
                </a:solidFill>
                <a:latin typeface="HK Grotesk"/>
              </a:rPr>
              <a:t>La dénonciation doit être de bonne foi ;</a:t>
            </a:r>
          </a:p>
          <a:p>
            <a:pPr marL="362718" lvl="1" indent="-181359" algn="just">
              <a:lnSpc>
                <a:spcPts val="2167"/>
              </a:lnSpc>
              <a:buFont typeface="Arial"/>
              <a:buChar char="•"/>
            </a:pPr>
            <a:r>
              <a:rPr lang="en-US" sz="1500" dirty="0">
                <a:solidFill>
                  <a:srgbClr val="000000"/>
                </a:solidFill>
                <a:latin typeface="HK Grotesk"/>
              </a:rPr>
              <a:t>Des modèles de signalement sont mis à disposition par les conseils départementaux de l’Ordre des médecins et par la Haute Autorité de Santé ;</a:t>
            </a:r>
          </a:p>
          <a:p>
            <a:pPr marL="362718" lvl="1" indent="-181359" algn="just">
              <a:lnSpc>
                <a:spcPts val="2167"/>
              </a:lnSpc>
              <a:buFont typeface="Arial"/>
              <a:buChar char="•"/>
            </a:pPr>
            <a:r>
              <a:rPr lang="en-US" sz="1500" dirty="0">
                <a:solidFill>
                  <a:srgbClr val="000000"/>
                </a:solidFill>
                <a:latin typeface="HK Grotesk"/>
              </a:rPr>
              <a:t>En fonction de l’urgence, le médecin peut signaler des faits directement à la permanence du parquet par téléphone et faire suivre son appel d’un écrit </a:t>
            </a:r>
            <a:r>
              <a:rPr lang="en-US" sz="1500" dirty="0" smtClean="0">
                <a:solidFill>
                  <a:srgbClr val="000000"/>
                </a:solidFill>
                <a:latin typeface="HK Grotesk"/>
              </a:rPr>
              <a:t>;</a:t>
            </a:r>
          </a:p>
          <a:p>
            <a:pPr marL="362718" lvl="1" indent="-181359" algn="just">
              <a:lnSpc>
                <a:spcPts val="2167"/>
              </a:lnSpc>
              <a:buFont typeface="Arial"/>
              <a:buChar char="•"/>
            </a:pPr>
            <a:r>
              <a:rPr lang="en-US" sz="1500" dirty="0" smtClean="0">
                <a:solidFill>
                  <a:srgbClr val="000000"/>
                </a:solidFill>
                <a:latin typeface="HK Grotesk"/>
              </a:rPr>
              <a:t>En principe, indiquer les propos rapportés entre guillemets ;</a:t>
            </a:r>
            <a:endParaRPr lang="en-US" sz="1500" dirty="0">
              <a:solidFill>
                <a:srgbClr val="000000"/>
              </a:solidFill>
              <a:latin typeface="HK Grotesk"/>
            </a:endParaRPr>
          </a:p>
          <a:p>
            <a:pPr marL="362718" lvl="1" indent="-181359" algn="just">
              <a:lnSpc>
                <a:spcPts val="2167"/>
              </a:lnSpc>
              <a:buFont typeface="Arial"/>
              <a:buChar char="•"/>
            </a:pPr>
            <a:r>
              <a:rPr lang="en-US" sz="1500" dirty="0" smtClean="0">
                <a:solidFill>
                  <a:srgbClr val="000000"/>
                </a:solidFill>
                <a:latin typeface="HK Grotesk"/>
              </a:rPr>
              <a:t>Coordonnées permanence </a:t>
            </a:r>
            <a:r>
              <a:rPr lang="en-US" sz="1500" dirty="0">
                <a:solidFill>
                  <a:srgbClr val="000000"/>
                </a:solidFill>
                <a:latin typeface="HK Grotesk"/>
              </a:rPr>
              <a:t>signalement parquet Arras : </a:t>
            </a:r>
          </a:p>
          <a:p>
            <a:pPr marL="725437" lvl="2" indent="-241812" algn="just">
              <a:lnSpc>
                <a:spcPts val="2167"/>
              </a:lnSpc>
              <a:buFont typeface="Arial"/>
              <a:buChar char="⚬"/>
            </a:pPr>
            <a:r>
              <a:rPr lang="en-US" sz="1500" b="1" dirty="0">
                <a:solidFill>
                  <a:srgbClr val="000000"/>
                </a:solidFill>
                <a:latin typeface="HK Grotesk Bold" panose="020B0604020202020204" charset="0"/>
              </a:rPr>
              <a:t>Téléphone : </a:t>
            </a:r>
            <a:r>
              <a:rPr lang="en-US" sz="1500" b="1" dirty="0" smtClean="0">
                <a:solidFill>
                  <a:srgbClr val="FF0000"/>
                </a:solidFill>
                <a:latin typeface="HK Grotesk Bold" panose="020B0604020202020204" charset="0"/>
              </a:rPr>
              <a:t>03.61.47.32.24 (de 09H00 à 12H30 et de 14H00 à 18H00) / 06.07.23.08.25 </a:t>
            </a:r>
            <a:r>
              <a:rPr lang="en-US" sz="1500" b="1" dirty="0" smtClean="0">
                <a:solidFill>
                  <a:srgbClr val="FF3131"/>
                </a:solidFill>
                <a:latin typeface="HK Grotesk Bold" panose="020B0604020202020204" charset="0"/>
              </a:rPr>
              <a:t>(en dehors des </a:t>
            </a:r>
            <a:r>
              <a:rPr lang="en-US" sz="1500" b="1" dirty="0" err="1" smtClean="0">
                <a:solidFill>
                  <a:srgbClr val="FF3131"/>
                </a:solidFill>
                <a:latin typeface="HK Grotesk Bold" panose="020B0604020202020204" charset="0"/>
              </a:rPr>
              <a:t>créneaux</a:t>
            </a:r>
            <a:r>
              <a:rPr lang="en-US" sz="1500" b="1" dirty="0" smtClean="0">
                <a:solidFill>
                  <a:srgbClr val="FF3131"/>
                </a:solidFill>
                <a:latin typeface="HK Grotesk Bold" panose="020B0604020202020204" charset="0"/>
              </a:rPr>
              <a:t> </a:t>
            </a:r>
            <a:r>
              <a:rPr lang="en-US" sz="1500" b="1" dirty="0" err="1" smtClean="0">
                <a:solidFill>
                  <a:srgbClr val="FF3131"/>
                </a:solidFill>
                <a:latin typeface="HK Grotesk Bold" panose="020B0604020202020204" charset="0"/>
              </a:rPr>
              <a:t>cités</a:t>
            </a:r>
            <a:r>
              <a:rPr lang="en-US" sz="1500" b="1" dirty="0" smtClean="0">
                <a:solidFill>
                  <a:srgbClr val="FF3131"/>
                </a:solidFill>
                <a:latin typeface="HK Grotesk Bold" panose="020B0604020202020204" charset="0"/>
              </a:rPr>
              <a:t> </a:t>
            </a:r>
            <a:r>
              <a:rPr lang="en-US" sz="1500" b="1" dirty="0" err="1" smtClean="0">
                <a:solidFill>
                  <a:srgbClr val="FF3131"/>
                </a:solidFill>
                <a:latin typeface="HK Grotesk Bold" panose="020B0604020202020204" charset="0"/>
              </a:rPr>
              <a:t>précédemment</a:t>
            </a:r>
            <a:r>
              <a:rPr lang="en-US" sz="1500" b="1" dirty="0" smtClean="0">
                <a:solidFill>
                  <a:srgbClr val="FF3131"/>
                </a:solidFill>
                <a:latin typeface="HK Grotesk Bold" panose="020B0604020202020204" charset="0"/>
              </a:rPr>
              <a:t> et la </a:t>
            </a:r>
            <a:r>
              <a:rPr lang="en-US" sz="1500" b="1" dirty="0" err="1" smtClean="0">
                <a:solidFill>
                  <a:srgbClr val="FF3131"/>
                </a:solidFill>
                <a:latin typeface="HK Grotesk Bold" panose="020B0604020202020204" charset="0"/>
              </a:rPr>
              <a:t>nuit</a:t>
            </a:r>
            <a:r>
              <a:rPr lang="en-US" sz="1500" b="1" dirty="0" smtClean="0">
                <a:solidFill>
                  <a:srgbClr val="FF3131"/>
                </a:solidFill>
                <a:latin typeface="HK Grotesk Bold" panose="020B0604020202020204" charset="0"/>
              </a:rPr>
              <a:t>)</a:t>
            </a:r>
            <a:endParaRPr lang="en-US" sz="1500" b="1" dirty="0">
              <a:solidFill>
                <a:srgbClr val="FF3131"/>
              </a:solidFill>
              <a:latin typeface="HK Grotesk Bold" panose="020B0604020202020204" charset="0"/>
            </a:endParaRPr>
          </a:p>
          <a:p>
            <a:pPr marL="725437" lvl="2" indent="-241812" algn="just">
              <a:lnSpc>
                <a:spcPts val="2167"/>
              </a:lnSpc>
              <a:buFont typeface="Arial"/>
              <a:buChar char="⚬"/>
            </a:pPr>
            <a:r>
              <a:rPr lang="en-US" sz="1500" b="1" dirty="0" smtClean="0">
                <a:solidFill>
                  <a:srgbClr val="000000"/>
                </a:solidFill>
                <a:latin typeface="HK Grotesk Bold" panose="020B0604020202020204" charset="0"/>
              </a:rPr>
              <a:t>Mail </a:t>
            </a:r>
            <a:r>
              <a:rPr lang="en-US" sz="1500" b="1" dirty="0">
                <a:solidFill>
                  <a:srgbClr val="000000"/>
                </a:solidFill>
                <a:latin typeface="HK Grotesk Bold" panose="020B0604020202020204" charset="0"/>
              </a:rPr>
              <a:t>: </a:t>
            </a:r>
            <a:r>
              <a:rPr lang="en-US" sz="1500" b="1" dirty="0" smtClean="0">
                <a:solidFill>
                  <a:srgbClr val="FF0000"/>
                </a:solidFill>
                <a:latin typeface="HK Grotesk Bold" panose="020B0604020202020204" charset="0"/>
                <a:hlinkClick r:id="rId3"/>
              </a:rPr>
              <a:t>signalements-med.tj-arras@justice.fr</a:t>
            </a:r>
            <a:r>
              <a:rPr lang="en-US" sz="1500" b="1" dirty="0" smtClean="0">
                <a:solidFill>
                  <a:srgbClr val="FF0000"/>
                </a:solidFill>
                <a:latin typeface="HK Grotesk Bold" panose="020B0604020202020204" charset="0"/>
              </a:rPr>
              <a:t> </a:t>
            </a:r>
            <a:endParaRPr lang="en-US" sz="1500" b="1" dirty="0">
              <a:solidFill>
                <a:srgbClr val="FF0000"/>
              </a:solidFill>
              <a:latin typeface="HK Grotesk Bold" panose="020B0604020202020204" charset="0"/>
            </a:endParaRPr>
          </a:p>
        </p:txBody>
      </p:sp>
      <p:grpSp>
        <p:nvGrpSpPr>
          <p:cNvPr id="4" name="Group 4"/>
          <p:cNvGrpSpPr>
            <a:grpSpLocks noChangeAspect="1"/>
          </p:cNvGrpSpPr>
          <p:nvPr/>
        </p:nvGrpSpPr>
        <p:grpSpPr>
          <a:xfrm>
            <a:off x="434213" y="2602793"/>
            <a:ext cx="2767902" cy="3811586"/>
            <a:chOff x="0" y="0"/>
            <a:chExt cx="6350000" cy="6558280"/>
          </a:xfrm>
        </p:grpSpPr>
        <p:sp>
          <p:nvSpPr>
            <p:cNvPr id="5" name="Freeform 5"/>
            <p:cNvSpPr/>
            <p:nvPr/>
          </p:nvSpPr>
          <p:spPr>
            <a:xfrm>
              <a:off x="74930" y="74930"/>
              <a:ext cx="6200140" cy="6408420"/>
            </a:xfrm>
            <a:custGeom>
              <a:avLst/>
              <a:gdLst/>
              <a:ahLst/>
              <a:cxnLst/>
              <a:rect l="l" t="t" r="r" b="b"/>
              <a:pathLst>
                <a:path w="6200140" h="6408420">
                  <a:moveTo>
                    <a:pt x="6200140" y="5351780"/>
                  </a:moveTo>
                  <a:cubicBezTo>
                    <a:pt x="6200140" y="5935980"/>
                    <a:pt x="5726430" y="6408420"/>
                    <a:pt x="5143500" y="6408420"/>
                  </a:cubicBezTo>
                  <a:lnTo>
                    <a:pt x="1056640" y="6408420"/>
                  </a:lnTo>
                  <a:cubicBezTo>
                    <a:pt x="472440" y="6408420"/>
                    <a:pt x="0" y="5934710"/>
                    <a:pt x="0" y="5351780"/>
                  </a:cubicBezTo>
                  <a:lnTo>
                    <a:pt x="0" y="1056640"/>
                  </a:lnTo>
                  <a:cubicBezTo>
                    <a:pt x="0" y="472440"/>
                    <a:pt x="473710" y="0"/>
                    <a:pt x="1056640" y="0"/>
                  </a:cubicBezTo>
                  <a:lnTo>
                    <a:pt x="5143500" y="0"/>
                  </a:lnTo>
                  <a:cubicBezTo>
                    <a:pt x="5727700" y="0"/>
                    <a:pt x="6200140" y="473710"/>
                    <a:pt x="6200140" y="1056640"/>
                  </a:cubicBezTo>
                  <a:lnTo>
                    <a:pt x="6200140" y="5351780"/>
                  </a:lnTo>
                  <a:close/>
                </a:path>
              </a:pathLst>
            </a:custGeom>
            <a:blipFill>
              <a:blip r:embed="rId4" cstate="print"/>
              <a:stretch>
                <a:fillRect l="-30008" r="-7574"/>
              </a:stretch>
            </a:blipFill>
          </p:spPr>
        </p:sp>
        <p:sp>
          <p:nvSpPr>
            <p:cNvPr id="6" name="Freeform 6"/>
            <p:cNvSpPr/>
            <p:nvPr/>
          </p:nvSpPr>
          <p:spPr>
            <a:xfrm>
              <a:off x="0" y="0"/>
              <a:ext cx="6350000" cy="6558280"/>
            </a:xfrm>
            <a:custGeom>
              <a:avLst/>
              <a:gdLst/>
              <a:ahLst/>
              <a:cxnLst/>
              <a:rect l="l" t="t" r="r" b="b"/>
              <a:pathLst>
                <a:path w="6350000" h="6558280">
                  <a:moveTo>
                    <a:pt x="5218430" y="6558280"/>
                  </a:moveTo>
                  <a:lnTo>
                    <a:pt x="1131570" y="6558280"/>
                  </a:lnTo>
                  <a:cubicBezTo>
                    <a:pt x="508000" y="6558280"/>
                    <a:pt x="0" y="6050280"/>
                    <a:pt x="0" y="5426710"/>
                  </a:cubicBezTo>
                  <a:lnTo>
                    <a:pt x="0" y="1131570"/>
                  </a:lnTo>
                  <a:cubicBezTo>
                    <a:pt x="0" y="508000"/>
                    <a:pt x="508000" y="0"/>
                    <a:pt x="1131570" y="0"/>
                  </a:cubicBezTo>
                  <a:lnTo>
                    <a:pt x="5218430" y="0"/>
                  </a:lnTo>
                  <a:cubicBezTo>
                    <a:pt x="5842000" y="0"/>
                    <a:pt x="6350000" y="508000"/>
                    <a:pt x="6350000" y="1131570"/>
                  </a:cubicBezTo>
                  <a:lnTo>
                    <a:pt x="6350000" y="5425440"/>
                  </a:lnTo>
                  <a:cubicBezTo>
                    <a:pt x="6350000" y="6050280"/>
                    <a:pt x="5842000" y="6558280"/>
                    <a:pt x="5218430" y="6558280"/>
                  </a:cubicBezTo>
                  <a:close/>
                  <a:moveTo>
                    <a:pt x="1131570" y="149860"/>
                  </a:moveTo>
                  <a:cubicBezTo>
                    <a:pt x="590550" y="149860"/>
                    <a:pt x="149860" y="590550"/>
                    <a:pt x="149860" y="1131570"/>
                  </a:cubicBezTo>
                  <a:lnTo>
                    <a:pt x="149860" y="5425440"/>
                  </a:lnTo>
                  <a:cubicBezTo>
                    <a:pt x="149860" y="5966460"/>
                    <a:pt x="590550" y="6407150"/>
                    <a:pt x="1131570" y="6407150"/>
                  </a:cubicBezTo>
                  <a:lnTo>
                    <a:pt x="5218430" y="6407150"/>
                  </a:lnTo>
                  <a:cubicBezTo>
                    <a:pt x="5759450" y="6407150"/>
                    <a:pt x="6200140" y="5966460"/>
                    <a:pt x="6200140" y="5425440"/>
                  </a:cubicBezTo>
                  <a:lnTo>
                    <a:pt x="6200140" y="1131570"/>
                  </a:lnTo>
                  <a:cubicBezTo>
                    <a:pt x="6200140" y="590550"/>
                    <a:pt x="5759450" y="149860"/>
                    <a:pt x="5218430" y="149860"/>
                  </a:cubicBezTo>
                  <a:lnTo>
                    <a:pt x="1131570" y="149860"/>
                  </a:lnTo>
                  <a:close/>
                </a:path>
              </a:pathLst>
            </a:custGeom>
            <a:solidFill>
              <a:srgbClr val="F6F6F6"/>
            </a:solidFill>
          </p:spPr>
        </p:sp>
      </p:grpSp>
      <p:sp>
        <p:nvSpPr>
          <p:cNvPr id="7" name="AutoShape 7"/>
          <p:cNvSpPr/>
          <p:nvPr/>
        </p:nvSpPr>
        <p:spPr>
          <a:xfrm flipH="1" flipV="1">
            <a:off x="3633946" y="0"/>
            <a:ext cx="2383" cy="2085409"/>
          </a:xfrm>
          <a:prstGeom prst="line">
            <a:avLst/>
          </a:prstGeom>
          <a:ln w="9525" cap="rnd">
            <a:solidFill>
              <a:srgbClr val="000000"/>
            </a:solidFill>
            <a:prstDash val="solid"/>
            <a:headEnd type="none" w="sm" len="sm"/>
            <a:tailEnd type="none" w="sm" len="sm"/>
          </a:ln>
        </p:spPr>
      </p:sp>
      <p:sp>
        <p:nvSpPr>
          <p:cNvPr id="8" name="AutoShape 8"/>
          <p:cNvSpPr/>
          <p:nvPr/>
        </p:nvSpPr>
        <p:spPr>
          <a:xfrm>
            <a:off x="0" y="2079059"/>
            <a:ext cx="3636327" cy="3175"/>
          </a:xfrm>
          <a:prstGeom prst="line">
            <a:avLst/>
          </a:prstGeom>
          <a:ln w="9525" cap="rnd">
            <a:solidFill>
              <a:srgbClr val="000000"/>
            </a:solidFill>
            <a:prstDash val="solid"/>
            <a:headEnd type="none" w="sm" len="sm"/>
            <a:tailEnd type="none" w="sm" len="sm"/>
          </a:ln>
        </p:spPr>
      </p:sp>
      <p:sp>
        <p:nvSpPr>
          <p:cNvPr id="9" name="TextBox 9"/>
          <p:cNvSpPr txBox="1"/>
          <p:nvPr/>
        </p:nvSpPr>
        <p:spPr>
          <a:xfrm>
            <a:off x="170398" y="264956"/>
            <a:ext cx="2605492" cy="1962076"/>
          </a:xfrm>
          <a:prstGeom prst="rect">
            <a:avLst/>
          </a:prstGeom>
        </p:spPr>
        <p:txBody>
          <a:bodyPr lIns="0" tIns="0" rIns="0" bIns="0" rtlCol="0" anchor="t">
            <a:spAutoFit/>
          </a:bodyPr>
          <a:lstStyle/>
          <a:p>
            <a:pPr>
              <a:lnSpc>
                <a:spcPts val="5143"/>
              </a:lnSpc>
            </a:pPr>
            <a:r>
              <a:rPr lang="en-US" sz="4600" dirty="0">
                <a:solidFill>
                  <a:srgbClr val="000000"/>
                </a:solidFill>
                <a:latin typeface="Cormorant Garamond"/>
              </a:rPr>
              <a:t>Les règles de rédaction</a:t>
            </a:r>
          </a:p>
        </p:txBody>
      </p:sp>
      <p:sp>
        <p:nvSpPr>
          <p:cNvPr id="10" name="TextBox 10"/>
          <p:cNvSpPr txBox="1"/>
          <p:nvPr/>
        </p:nvSpPr>
        <p:spPr>
          <a:xfrm>
            <a:off x="2939913" y="1224823"/>
            <a:ext cx="527630" cy="1102866"/>
          </a:xfrm>
          <a:prstGeom prst="rect">
            <a:avLst/>
          </a:prstGeom>
        </p:spPr>
        <p:txBody>
          <a:bodyPr lIns="0" tIns="0" rIns="0" bIns="0" rtlCol="0" anchor="t">
            <a:spAutoFit/>
          </a:bodyPr>
          <a:lstStyle/>
          <a:p>
            <a:pPr algn="ctr">
              <a:lnSpc>
                <a:spcPts val="4334"/>
              </a:lnSpc>
            </a:pPr>
            <a:r>
              <a:rPr lang="en-US" sz="3400" dirty="0">
                <a:solidFill>
                  <a:srgbClr val="000000"/>
                </a:solidFill>
                <a:latin typeface="Cormorant Garamond Italics"/>
              </a:rPr>
              <a:t>2/2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a:off x="617585" y="2005356"/>
            <a:ext cx="2748900" cy="3665185"/>
            <a:chOff x="0" y="0"/>
            <a:chExt cx="6350000" cy="6349975"/>
          </a:xfrm>
        </p:grpSpPr>
        <p:sp>
          <p:nvSpPr>
            <p:cNvPr id="3" name="Freeform 3"/>
            <p:cNvSpPr/>
            <p:nvPr/>
          </p:nvSpPr>
          <p:spPr>
            <a:xfrm>
              <a:off x="0" y="0"/>
              <a:ext cx="6350000" cy="6349974"/>
            </a:xfrm>
            <a:custGeom>
              <a:avLst/>
              <a:gdLst/>
              <a:ahLst/>
              <a:cxnLst/>
              <a:rect l="l" t="t" r="r" b="b"/>
              <a:pathLst>
                <a:path w="6350000" h="6349974">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a:blip r:embed="rId3" cstate="print"/>
              <a:stretch>
                <a:fillRect l="-15244" r="-18088"/>
              </a:stretch>
            </a:blipFill>
          </p:spPr>
        </p:sp>
      </p:grpSp>
      <p:sp>
        <p:nvSpPr>
          <p:cNvPr id="4" name="TextBox 4"/>
          <p:cNvSpPr txBox="1"/>
          <p:nvPr/>
        </p:nvSpPr>
        <p:spPr>
          <a:xfrm>
            <a:off x="4114800" y="1641230"/>
            <a:ext cx="4672042" cy="4360168"/>
          </a:xfrm>
          <a:prstGeom prst="rect">
            <a:avLst/>
          </a:prstGeom>
        </p:spPr>
        <p:txBody>
          <a:bodyPr wrap="square" lIns="0" tIns="0" rIns="0" bIns="0" rtlCol="0" anchor="t">
            <a:spAutoFit/>
          </a:bodyPr>
          <a:lstStyle/>
          <a:p>
            <a:pPr algn="just">
              <a:lnSpc>
                <a:spcPts val="2022"/>
              </a:lnSpc>
            </a:pPr>
            <a:r>
              <a:rPr lang="en-US" sz="1300" dirty="0">
                <a:solidFill>
                  <a:srgbClr val="000000"/>
                </a:solidFill>
                <a:latin typeface="HK Grotesk"/>
              </a:rPr>
              <a:t>Lorsque la permanence mineurs du parquet reçoit un signalement, le procureur de la République peut : </a:t>
            </a:r>
            <a:endParaRPr lang="en-US" sz="1300" dirty="0" smtClean="0">
              <a:solidFill>
                <a:srgbClr val="000000"/>
              </a:solidFill>
              <a:latin typeface="HK Grotesk"/>
            </a:endParaRPr>
          </a:p>
          <a:p>
            <a:pPr algn="just">
              <a:lnSpc>
                <a:spcPts val="2022"/>
              </a:lnSpc>
            </a:pPr>
            <a:endParaRPr lang="en-US" sz="1300" dirty="0">
              <a:solidFill>
                <a:srgbClr val="000000"/>
              </a:solidFill>
              <a:latin typeface="HK Grotesk"/>
            </a:endParaRPr>
          </a:p>
          <a:p>
            <a:pPr marL="288036" indent="-288036">
              <a:lnSpc>
                <a:spcPts val="2022"/>
              </a:lnSpc>
              <a:buFont typeface="+mj-lt"/>
              <a:buAutoNum type="arabicParenR"/>
            </a:pPr>
            <a:r>
              <a:rPr lang="en-US" sz="1300" b="1" u="sng" dirty="0" smtClean="0">
                <a:solidFill>
                  <a:srgbClr val="000000"/>
                </a:solidFill>
                <a:latin typeface="HK Grotesk"/>
              </a:rPr>
              <a:t>Au plan de </a:t>
            </a:r>
            <a:r>
              <a:rPr lang="en-US" sz="1300" b="1" u="sng" dirty="0" err="1">
                <a:solidFill>
                  <a:srgbClr val="000000"/>
                </a:solidFill>
                <a:latin typeface="HK Grotesk"/>
              </a:rPr>
              <a:t>l</a:t>
            </a:r>
            <a:r>
              <a:rPr lang="en-US" sz="1300" b="1" u="sng" dirty="0" err="1" smtClean="0">
                <a:solidFill>
                  <a:srgbClr val="000000"/>
                </a:solidFill>
                <a:latin typeface="HK Grotesk"/>
              </a:rPr>
              <a:t>’assistance</a:t>
            </a:r>
            <a:r>
              <a:rPr lang="en-US" sz="1300" b="1" u="sng" dirty="0" smtClean="0">
                <a:solidFill>
                  <a:srgbClr val="000000"/>
                </a:solidFill>
                <a:latin typeface="HK Grotesk"/>
              </a:rPr>
              <a:t> </a:t>
            </a:r>
            <a:r>
              <a:rPr lang="en-US" sz="1300" b="1" u="sng" dirty="0" err="1" smtClean="0">
                <a:solidFill>
                  <a:srgbClr val="000000"/>
                </a:solidFill>
                <a:latin typeface="HK Grotesk"/>
              </a:rPr>
              <a:t>éducative</a:t>
            </a:r>
            <a:endParaRPr lang="en-US" sz="1300" b="1" dirty="0" smtClean="0">
              <a:solidFill>
                <a:srgbClr val="000000"/>
              </a:solidFill>
              <a:latin typeface="HK Grotesk"/>
            </a:endParaRPr>
          </a:p>
          <a:p>
            <a:pPr marL="338531" lvl="1" indent="-169266">
              <a:lnSpc>
                <a:spcPts val="2022"/>
              </a:lnSpc>
              <a:buFont typeface="Arial"/>
              <a:buChar char="•"/>
            </a:pPr>
            <a:r>
              <a:rPr lang="en-US" sz="1300" dirty="0" smtClean="0">
                <a:solidFill>
                  <a:srgbClr val="000000"/>
                </a:solidFill>
                <a:latin typeface="HK Grotesk"/>
              </a:rPr>
              <a:t>Classer </a:t>
            </a:r>
            <a:r>
              <a:rPr lang="en-US" sz="1300" dirty="0">
                <a:solidFill>
                  <a:srgbClr val="000000"/>
                </a:solidFill>
                <a:latin typeface="HK Grotesk"/>
              </a:rPr>
              <a:t>sans suite ;</a:t>
            </a:r>
          </a:p>
          <a:p>
            <a:pPr marL="338531" lvl="1" indent="-169266">
              <a:lnSpc>
                <a:spcPts val="2022"/>
              </a:lnSpc>
              <a:buFont typeface="Arial"/>
              <a:buChar char="•"/>
            </a:pPr>
            <a:r>
              <a:rPr lang="en-US" sz="1300" dirty="0">
                <a:solidFill>
                  <a:srgbClr val="000000"/>
                </a:solidFill>
                <a:latin typeface="HK Grotesk"/>
              </a:rPr>
              <a:t>Saisir les services sociaux </a:t>
            </a:r>
            <a:r>
              <a:rPr lang="en-US" sz="1300" dirty="0" smtClean="0">
                <a:solidFill>
                  <a:srgbClr val="000000"/>
                </a:solidFill>
                <a:latin typeface="HK Grotesk"/>
              </a:rPr>
              <a:t>(CRIP) ; </a:t>
            </a:r>
            <a:endParaRPr lang="en-US" sz="1300" dirty="0">
              <a:solidFill>
                <a:srgbClr val="000000"/>
              </a:solidFill>
              <a:latin typeface="HK Grotesk"/>
            </a:endParaRPr>
          </a:p>
          <a:p>
            <a:pPr marL="338531" lvl="1" indent="-169266">
              <a:lnSpc>
                <a:spcPts val="2022"/>
              </a:lnSpc>
              <a:buFont typeface="Arial"/>
              <a:buChar char="•"/>
            </a:pPr>
            <a:r>
              <a:rPr lang="en-US" sz="1300" dirty="0">
                <a:solidFill>
                  <a:srgbClr val="000000"/>
                </a:solidFill>
                <a:latin typeface="HK Grotesk"/>
              </a:rPr>
              <a:t>Saisir le juge des enfants ;</a:t>
            </a:r>
          </a:p>
          <a:p>
            <a:pPr marL="338531" lvl="1" indent="-169266">
              <a:lnSpc>
                <a:spcPts val="2022"/>
              </a:lnSpc>
              <a:buFont typeface="Arial"/>
              <a:buChar char="•"/>
            </a:pPr>
            <a:r>
              <a:rPr lang="en-US" sz="1300" dirty="0">
                <a:solidFill>
                  <a:srgbClr val="000000"/>
                </a:solidFill>
                <a:latin typeface="HK Grotesk"/>
              </a:rPr>
              <a:t>Ordonner le placement provisoire du mineur en cas </a:t>
            </a:r>
            <a:r>
              <a:rPr lang="en-US" sz="1300" dirty="0" smtClean="0">
                <a:solidFill>
                  <a:srgbClr val="000000"/>
                </a:solidFill>
                <a:latin typeface="HK Grotesk"/>
              </a:rPr>
              <a:t>d’urgence. </a:t>
            </a:r>
          </a:p>
          <a:p>
            <a:pPr marL="338531" lvl="1" indent="-169266">
              <a:lnSpc>
                <a:spcPts val="2022"/>
              </a:lnSpc>
              <a:buFont typeface="Arial"/>
              <a:buChar char="•"/>
            </a:pPr>
            <a:endParaRPr lang="en-US" sz="1300" dirty="0">
              <a:solidFill>
                <a:srgbClr val="000000"/>
              </a:solidFill>
              <a:latin typeface="HK Grotesk"/>
            </a:endParaRPr>
          </a:p>
          <a:p>
            <a:pPr marL="288036" indent="-288036">
              <a:lnSpc>
                <a:spcPts val="2022"/>
              </a:lnSpc>
              <a:buFont typeface="+mj-lt"/>
              <a:buAutoNum type="arabicParenR"/>
            </a:pPr>
            <a:r>
              <a:rPr lang="en-US" sz="1300" b="1" u="sng" dirty="0" smtClean="0">
                <a:solidFill>
                  <a:srgbClr val="000000"/>
                </a:solidFill>
                <a:latin typeface="HK Grotesk"/>
              </a:rPr>
              <a:t>Au plan </a:t>
            </a:r>
            <a:r>
              <a:rPr lang="en-US" sz="1300" b="1" u="sng" dirty="0" err="1" smtClean="0">
                <a:solidFill>
                  <a:srgbClr val="000000"/>
                </a:solidFill>
                <a:latin typeface="HK Grotesk"/>
              </a:rPr>
              <a:t>pénal</a:t>
            </a:r>
            <a:endParaRPr lang="en-US" sz="1300" dirty="0" smtClean="0">
              <a:solidFill>
                <a:srgbClr val="000000"/>
              </a:solidFill>
              <a:latin typeface="HK Grotesk"/>
            </a:endParaRPr>
          </a:p>
          <a:p>
            <a:pPr marL="512064" lvl="1" indent="-256032">
              <a:lnSpc>
                <a:spcPts val="2022"/>
              </a:lnSpc>
              <a:buFont typeface="Arial" panose="020B0604020202020204" pitchFamily="34" charset="0"/>
              <a:buChar char="•"/>
            </a:pPr>
            <a:r>
              <a:rPr lang="en-US" sz="1300" dirty="0" smtClean="0">
                <a:solidFill>
                  <a:srgbClr val="000000"/>
                </a:solidFill>
                <a:latin typeface="HK Grotesk"/>
              </a:rPr>
              <a:t>Classer </a:t>
            </a:r>
            <a:r>
              <a:rPr lang="en-US" sz="1300" dirty="0">
                <a:solidFill>
                  <a:srgbClr val="000000"/>
                </a:solidFill>
                <a:latin typeface="HK Grotesk"/>
              </a:rPr>
              <a:t>sans suite </a:t>
            </a:r>
            <a:r>
              <a:rPr lang="en-US" sz="1300" dirty="0" smtClean="0">
                <a:solidFill>
                  <a:srgbClr val="000000"/>
                </a:solidFill>
                <a:latin typeface="HK Grotesk"/>
              </a:rPr>
              <a:t>;</a:t>
            </a:r>
          </a:p>
          <a:p>
            <a:pPr marL="512064" lvl="1" indent="-256032">
              <a:lnSpc>
                <a:spcPts val="2022"/>
              </a:lnSpc>
              <a:buFont typeface="Arial" panose="020B0604020202020204" pitchFamily="34" charset="0"/>
              <a:buChar char="•"/>
            </a:pPr>
            <a:r>
              <a:rPr lang="en-US" sz="1300" dirty="0" smtClean="0">
                <a:solidFill>
                  <a:srgbClr val="000000"/>
                </a:solidFill>
                <a:latin typeface="HK Grotesk"/>
              </a:rPr>
              <a:t>Mettre </a:t>
            </a:r>
            <a:r>
              <a:rPr lang="en-US" sz="1300" dirty="0">
                <a:solidFill>
                  <a:srgbClr val="000000"/>
                </a:solidFill>
                <a:latin typeface="HK Grotesk"/>
              </a:rPr>
              <a:t>en mouvement l’action publique. </a:t>
            </a:r>
          </a:p>
          <a:p>
            <a:pPr marL="288036" indent="-288036">
              <a:lnSpc>
                <a:spcPts val="2022"/>
              </a:lnSpc>
              <a:buFont typeface="+mj-lt"/>
              <a:buAutoNum type="arabicParenR"/>
            </a:pPr>
            <a:endParaRPr lang="en-US" sz="1300" dirty="0">
              <a:solidFill>
                <a:srgbClr val="000000"/>
              </a:solidFill>
              <a:latin typeface="HK Grotesk"/>
            </a:endParaRPr>
          </a:p>
          <a:p>
            <a:pPr algn="just">
              <a:lnSpc>
                <a:spcPts val="2022"/>
              </a:lnSpc>
            </a:pPr>
            <a:r>
              <a:rPr lang="en-US" sz="1300" dirty="0">
                <a:solidFill>
                  <a:srgbClr val="000000"/>
                </a:solidFill>
                <a:latin typeface="HK Grotesk"/>
              </a:rPr>
              <a:t>→ </a:t>
            </a:r>
            <a:r>
              <a:rPr lang="en-US" sz="1300" dirty="0">
                <a:solidFill>
                  <a:srgbClr val="000000"/>
                </a:solidFill>
                <a:latin typeface="HK Grotesk Bold"/>
              </a:rPr>
              <a:t>Si l’intérêt supérieur de l’enfant le commande</a:t>
            </a:r>
            <a:r>
              <a:rPr lang="en-US" sz="1300" dirty="0">
                <a:solidFill>
                  <a:srgbClr val="000000"/>
                </a:solidFill>
                <a:latin typeface="HK Grotesk"/>
              </a:rPr>
              <a:t>, le juge peut prononcer le retrait total ou partiel de l’autorité parentale ainsi qu’un placement de l’enfant en dehors du foyer familial. </a:t>
            </a:r>
          </a:p>
        </p:txBody>
      </p:sp>
      <p:sp>
        <p:nvSpPr>
          <p:cNvPr id="6" name="TextBox 6"/>
          <p:cNvSpPr txBox="1"/>
          <p:nvPr/>
        </p:nvSpPr>
        <p:spPr>
          <a:xfrm>
            <a:off x="359373" y="315128"/>
            <a:ext cx="8425254" cy="1327921"/>
          </a:xfrm>
          <a:prstGeom prst="rect">
            <a:avLst/>
          </a:prstGeom>
        </p:spPr>
        <p:txBody>
          <a:bodyPr wrap="square" lIns="0" tIns="0" rIns="0" bIns="0" rtlCol="0" anchor="t">
            <a:spAutoFit/>
          </a:bodyPr>
          <a:lstStyle/>
          <a:p>
            <a:pPr algn="ctr">
              <a:lnSpc>
                <a:spcPts val="5143"/>
              </a:lnSpc>
            </a:pPr>
            <a:r>
              <a:rPr lang="en-US" sz="4600" dirty="0">
                <a:solidFill>
                  <a:srgbClr val="000000"/>
                </a:solidFill>
                <a:latin typeface="Cormorant Garamond"/>
              </a:rPr>
              <a:t>Les conséquences pour le mis en cause</a:t>
            </a:r>
          </a:p>
        </p:txBody>
      </p:sp>
      <p:sp>
        <p:nvSpPr>
          <p:cNvPr id="7" name="AutoShape 7"/>
          <p:cNvSpPr/>
          <p:nvPr/>
        </p:nvSpPr>
        <p:spPr>
          <a:xfrm flipH="1" flipV="1">
            <a:off x="0" y="1431138"/>
            <a:ext cx="9144000" cy="0"/>
          </a:xfrm>
          <a:prstGeom prst="line">
            <a:avLst/>
          </a:prstGeom>
          <a:ln w="9525" cap="rnd">
            <a:solidFill>
              <a:srgbClr val="000000"/>
            </a:solidFill>
            <a:prstDash val="solid"/>
            <a:headEnd type="none" w="sm" len="sm"/>
            <a:tailEnd type="none" w="sm" len="sm"/>
          </a:ln>
        </p:spPr>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857232"/>
            <a:ext cx="8429625" cy="1500198"/>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2786058"/>
            <a:ext cx="8429625" cy="1876355"/>
          </a:xfrm>
        </p:spPr>
        <p:txBody>
          <a:bodyPr>
            <a:noAutofit/>
          </a:bodyPr>
          <a:lstStyle/>
          <a:p>
            <a:pPr marL="0" indent="0" algn="ctr" defTabSz="294669">
              <a:lnSpc>
                <a:spcPct val="120000"/>
              </a:lnSpc>
              <a:spcBef>
                <a:spcPct val="0"/>
              </a:spcBef>
              <a:buNone/>
            </a:pPr>
            <a:r>
              <a:rPr lang="fr-FR" sz="2800" dirty="0" smtClean="0"/>
              <a:t>Problème Sociétal ,les chiffres du ministère de l’intérieur le montrent : les violences augmentent aussi bien au sein des familles que dans les autres milieux (travail, sports,…)</a:t>
            </a:r>
          </a:p>
          <a:p>
            <a:pPr marL="0" indent="0" algn="ctr" defTabSz="294669">
              <a:lnSpc>
                <a:spcPct val="120000"/>
              </a:lnSpc>
              <a:spcBef>
                <a:spcPct val="0"/>
              </a:spcBef>
              <a:buNone/>
            </a:pPr>
            <a:endParaRPr lang="fr-FR" sz="2400" dirty="0" smtClean="0">
              <a:solidFill>
                <a:srgbClr val="000000"/>
              </a:solidFill>
            </a:endParaRP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1955" y="5359400"/>
            <a:ext cx="9509783" cy="0"/>
          </a:xfrm>
          <a:prstGeom prst="line">
            <a:avLst/>
          </a:prstGeom>
          <a:ln w="9525" cap="rnd">
            <a:solidFill>
              <a:srgbClr val="000000"/>
            </a:solidFill>
            <a:prstDash val="solid"/>
            <a:headEnd type="none" w="sm" len="sm"/>
            <a:tailEnd type="none" w="sm" len="sm"/>
          </a:ln>
        </p:spPr>
      </p:sp>
      <p:grpSp>
        <p:nvGrpSpPr>
          <p:cNvPr id="4" name="Group 4"/>
          <p:cNvGrpSpPr/>
          <p:nvPr/>
        </p:nvGrpSpPr>
        <p:grpSpPr>
          <a:xfrm>
            <a:off x="2662860" y="5088025"/>
            <a:ext cx="3138838" cy="542749"/>
            <a:chOff x="0" y="0"/>
            <a:chExt cx="5092323" cy="660400"/>
          </a:xfrm>
        </p:grpSpPr>
        <p:sp>
          <p:nvSpPr>
            <p:cNvPr id="5" name="Freeform 5"/>
            <p:cNvSpPr/>
            <p:nvPr/>
          </p:nvSpPr>
          <p:spPr>
            <a:xfrm>
              <a:off x="0" y="0"/>
              <a:ext cx="5092323" cy="660400"/>
            </a:xfrm>
            <a:custGeom>
              <a:avLst/>
              <a:gdLst/>
              <a:ahLst/>
              <a:cxnLst/>
              <a:rect l="l" t="t" r="r" b="b"/>
              <a:pathLst>
                <a:path w="5092323" h="660400">
                  <a:moveTo>
                    <a:pt x="4967863" y="660400"/>
                  </a:moveTo>
                  <a:lnTo>
                    <a:pt x="124460" y="660400"/>
                  </a:lnTo>
                  <a:cubicBezTo>
                    <a:pt x="55880" y="660400"/>
                    <a:pt x="0" y="604520"/>
                    <a:pt x="0" y="535940"/>
                  </a:cubicBezTo>
                  <a:lnTo>
                    <a:pt x="0" y="124460"/>
                  </a:lnTo>
                  <a:cubicBezTo>
                    <a:pt x="0" y="55880"/>
                    <a:pt x="55880" y="0"/>
                    <a:pt x="124460" y="0"/>
                  </a:cubicBezTo>
                  <a:lnTo>
                    <a:pt x="4967863" y="0"/>
                  </a:lnTo>
                  <a:cubicBezTo>
                    <a:pt x="5036443" y="0"/>
                    <a:pt x="5092323" y="55880"/>
                    <a:pt x="5092323" y="124460"/>
                  </a:cubicBezTo>
                  <a:lnTo>
                    <a:pt x="5092323" y="535940"/>
                  </a:lnTo>
                  <a:cubicBezTo>
                    <a:pt x="5092323" y="604520"/>
                    <a:pt x="5036443" y="660400"/>
                    <a:pt x="4967863" y="660400"/>
                  </a:cubicBezTo>
                  <a:close/>
                </a:path>
              </a:pathLst>
            </a:custGeom>
            <a:solidFill>
              <a:srgbClr val="94B9FF"/>
            </a:solidFill>
          </p:spPr>
        </p:sp>
      </p:grpSp>
      <p:sp>
        <p:nvSpPr>
          <p:cNvPr id="8" name="ZoneTexte 7"/>
          <p:cNvSpPr txBox="1"/>
          <p:nvPr/>
        </p:nvSpPr>
        <p:spPr>
          <a:xfrm>
            <a:off x="1020163" y="1295400"/>
            <a:ext cx="7200900" cy="1898365"/>
          </a:xfrm>
          <a:prstGeom prst="rect">
            <a:avLst/>
          </a:prstGeom>
          <a:noFill/>
        </p:spPr>
        <p:txBody>
          <a:bodyPr wrap="square" lIns="51206" tIns="25603" rIns="51206" bIns="25603" rtlCol="0">
            <a:spAutoFit/>
          </a:bodyPr>
          <a:lstStyle/>
          <a:p>
            <a:pPr algn="ctr"/>
            <a:r>
              <a:rPr lang="fr-FR" sz="4000" b="1" i="1" dirty="0" smtClean="0"/>
              <a:t>« Signaler ce n’est pas dénoncer des parents, c’est protéger des enfants ».</a:t>
            </a:r>
            <a:endParaRPr lang="fr-FR" sz="40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500042"/>
            <a:ext cx="8429625" cy="1428760"/>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2071678"/>
            <a:ext cx="8429625" cy="3286148"/>
          </a:xfrm>
        </p:spPr>
        <p:txBody>
          <a:bodyPr>
            <a:noAutofit/>
          </a:bodyPr>
          <a:lstStyle/>
          <a:p>
            <a:pPr>
              <a:buNone/>
            </a:pPr>
            <a:r>
              <a:rPr lang="fr-FR" sz="2800" dirty="0" smtClean="0"/>
              <a:t>La loi du 30 JUILLET 2020 stipule que le médecin ou tout autre professionnel de santé peut désormais signaler au Procureur de la République une information relative à des violences conjugales lorsqu’il estime en conscience que la victime est en danger immédiat et qu’elle n’est pas en mesure de se protéger car sous l’emprise de son compagnon ou ex-compagnon  </a:t>
            </a:r>
            <a:endParaRPr lang="fr-FR" sz="2800" dirty="0"/>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500042"/>
            <a:ext cx="8429625" cy="1428760"/>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2071678"/>
            <a:ext cx="8429625" cy="2928958"/>
          </a:xfrm>
        </p:spPr>
        <p:txBody>
          <a:bodyPr>
            <a:noAutofit/>
          </a:bodyPr>
          <a:lstStyle/>
          <a:p>
            <a:pPr>
              <a:buNone/>
            </a:pPr>
            <a:r>
              <a:rPr lang="fr-FR" sz="2800" dirty="0" smtClean="0"/>
              <a:t>Le médecin doit de préférence obtenir le consentement de la victime pour lever ainsi le secret médical.</a:t>
            </a:r>
          </a:p>
          <a:p>
            <a:pPr>
              <a:buNone/>
            </a:pPr>
            <a:r>
              <a:rPr lang="fr-FR" sz="2800" dirty="0" smtClean="0"/>
              <a:t>S’il ne l’a pas, il peut faire le signalement mais doit en informer la victime</a:t>
            </a:r>
          </a:p>
          <a:p>
            <a:pPr>
              <a:buNone/>
            </a:pPr>
            <a:r>
              <a:rPr lang="fr-FR" sz="2800" dirty="0" smtClean="0"/>
              <a:t>Lutter  contre toutes les formes de violences est une priorité pour l’Ordre des Médecins </a:t>
            </a:r>
          </a:p>
          <a:p>
            <a:pPr>
              <a:buNone/>
            </a:pPr>
            <a:r>
              <a:rPr lang="fr-FR" sz="2800" dirty="0" smtClean="0"/>
              <a:t>  </a:t>
            </a:r>
            <a:endParaRPr lang="fr-FR" sz="2800" dirty="0"/>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500042"/>
            <a:ext cx="8429625" cy="1428760"/>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1785926"/>
            <a:ext cx="8429625" cy="3786214"/>
          </a:xfrm>
        </p:spPr>
        <p:txBody>
          <a:bodyPr>
            <a:noAutofit/>
          </a:bodyPr>
          <a:lstStyle/>
          <a:p>
            <a:pPr>
              <a:buNone/>
            </a:pPr>
            <a:r>
              <a:rPr lang="fr-FR" sz="2800" dirty="0" smtClean="0"/>
              <a:t>  Les médecins ont un rôle majeur à jouer dans leur repérage mais ils ne savent pas toujours quels signes doivent les alerter, comment faire un signalement ni vers qui orienter les victimes.</a:t>
            </a:r>
          </a:p>
          <a:p>
            <a:pPr>
              <a:buNone/>
            </a:pPr>
            <a:r>
              <a:rPr lang="fr-FR" sz="2800" dirty="0" smtClean="0"/>
              <a:t>Certains ont aussi peur de se tromper, d’être accusés de diffamation ou de subir des représailles , ils ont besoin d’être guidés et accompagnés dans leurs démarches.</a:t>
            </a:r>
          </a:p>
          <a:p>
            <a:pPr>
              <a:buNone/>
            </a:pPr>
            <a:endParaRPr lang="fr-FR" sz="2800" dirty="0"/>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500042"/>
            <a:ext cx="8429625" cy="1428760"/>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1785926"/>
            <a:ext cx="8429625" cy="3786214"/>
          </a:xfrm>
        </p:spPr>
        <p:txBody>
          <a:bodyPr>
            <a:noAutofit/>
          </a:bodyPr>
          <a:lstStyle/>
          <a:p>
            <a:pPr>
              <a:buNone/>
            </a:pPr>
            <a:endParaRPr lang="fr-FR" sz="2800" dirty="0" smtClean="0"/>
          </a:p>
          <a:p>
            <a:pPr>
              <a:buNone/>
            </a:pPr>
            <a:r>
              <a:rPr lang="fr-FR" sz="2800" dirty="0" smtClean="0"/>
              <a:t>Il est important de rappeler que l’on n’attend pas des médecins qu’ils fassent la preuve d’une éventuelle infraction mais qu’ils repèrent  et orientent les patients concernés vers une prise en charge protégée et adaptée</a:t>
            </a:r>
            <a:endParaRPr lang="fr-FR" sz="2800" dirty="0"/>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500042"/>
            <a:ext cx="8429625" cy="1428760"/>
          </a:xfrm>
        </p:spPr>
        <p:txBody>
          <a:bodyPr>
            <a:normAutofit/>
          </a:bodyPr>
          <a:lstStyle/>
          <a:p>
            <a:r>
              <a:rPr lang="fr-FR" sz="3600" b="1" dirty="0" smtClean="0">
                <a:solidFill>
                  <a:srgbClr val="0070C0"/>
                </a:solidFill>
              </a:rPr>
              <a:t>LE SIGNALEMENT</a:t>
            </a:r>
            <a:endParaRPr lang="fr-FR" sz="3600" dirty="0" smtClean="0">
              <a:solidFill>
                <a:srgbClr val="000000"/>
              </a:solidFill>
            </a:endParaRPr>
          </a:p>
        </p:txBody>
      </p:sp>
      <p:sp>
        <p:nvSpPr>
          <p:cNvPr id="5123" name="Rectangle 2"/>
          <p:cNvSpPr>
            <a:spLocks noGrp="1" noChangeArrowheads="1"/>
          </p:cNvSpPr>
          <p:nvPr>
            <p:ph type="body" idx="1"/>
          </p:nvPr>
        </p:nvSpPr>
        <p:spPr>
          <a:xfrm>
            <a:off x="357188" y="1785926"/>
            <a:ext cx="8429625" cy="4071966"/>
          </a:xfrm>
        </p:spPr>
        <p:txBody>
          <a:bodyPr>
            <a:noAutofit/>
          </a:bodyPr>
          <a:lstStyle/>
          <a:p>
            <a:pPr>
              <a:buNone/>
            </a:pPr>
            <a:r>
              <a:rPr lang="fr-FR" sz="2800" dirty="0" smtClean="0"/>
              <a:t>Les situations relevant du péril imminent relèvent d’une procédure d’urgence et doivent être transmises directement au Procureur de la République du TJ le plus proche. Il s’agit alors  d’un signalement direct</a:t>
            </a:r>
          </a:p>
          <a:p>
            <a:pPr>
              <a:buNone/>
            </a:pPr>
            <a:endParaRPr lang="fr-FR" sz="2800" dirty="0" smtClean="0"/>
          </a:p>
          <a:p>
            <a:pPr>
              <a:buNone/>
            </a:pPr>
            <a:r>
              <a:rPr lang="fr-FR" sz="2800" dirty="0" smtClean="0"/>
              <a:t>Le CDO du Pas de Calais s’est engagé par le biais de son Président à rencontrer les différents Procureurs de la République pour que nous puissions travailler ensemble pour lutter contre cette violence</a:t>
            </a: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857232"/>
            <a:ext cx="8429625" cy="1500198"/>
          </a:xfrm>
        </p:spPr>
        <p:txBody>
          <a:bodyPr>
            <a:normAutofit/>
          </a:bodyPr>
          <a:lstStyle/>
          <a:p>
            <a:r>
              <a:rPr lang="fr-FR" sz="3200" b="1" dirty="0" smtClean="0">
                <a:solidFill>
                  <a:srgbClr val="0070C0"/>
                </a:solidFill>
              </a:rPr>
              <a:t>Principes Généraux: Deux Types d’ Informations</a:t>
            </a:r>
            <a:br>
              <a:rPr lang="fr-FR" sz="3200" b="1" dirty="0" smtClean="0">
                <a:solidFill>
                  <a:srgbClr val="0070C0"/>
                </a:solidFill>
              </a:rPr>
            </a:br>
            <a:endParaRPr lang="fr-FR" sz="3200" b="1" dirty="0" smtClean="0">
              <a:solidFill>
                <a:srgbClr val="0070C0"/>
              </a:solidFill>
            </a:endParaRPr>
          </a:p>
        </p:txBody>
      </p:sp>
      <p:sp>
        <p:nvSpPr>
          <p:cNvPr id="5123" name="Rectangle 2"/>
          <p:cNvSpPr>
            <a:spLocks noGrp="1" noChangeArrowheads="1"/>
          </p:cNvSpPr>
          <p:nvPr>
            <p:ph type="body" idx="1"/>
          </p:nvPr>
        </p:nvSpPr>
        <p:spPr>
          <a:xfrm>
            <a:off x="357188" y="2500306"/>
            <a:ext cx="8429625" cy="2162107"/>
          </a:xfrm>
        </p:spPr>
        <p:txBody>
          <a:bodyPr>
            <a:noAutofit/>
          </a:bodyPr>
          <a:lstStyle/>
          <a:p>
            <a:pPr marL="0" indent="0" algn="ctr" defTabSz="294669">
              <a:lnSpc>
                <a:spcPct val="120000"/>
              </a:lnSpc>
              <a:spcBef>
                <a:spcPct val="0"/>
              </a:spcBef>
              <a:buNone/>
            </a:pPr>
            <a:endParaRPr lang="fr-FR" sz="2400" dirty="0" smtClean="0">
              <a:solidFill>
                <a:srgbClr val="000000"/>
              </a:solidFill>
            </a:endParaRPr>
          </a:p>
          <a:p>
            <a:pPr marL="0" indent="0" algn="ctr" defTabSz="294669">
              <a:lnSpc>
                <a:spcPct val="120000"/>
              </a:lnSpc>
              <a:spcBef>
                <a:spcPct val="0"/>
              </a:spcBef>
              <a:buNone/>
            </a:pPr>
            <a:r>
              <a:rPr lang="fr-FR" sz="2800" dirty="0" smtClean="0">
                <a:solidFill>
                  <a:srgbClr val="000000"/>
                </a:solidFill>
              </a:rPr>
              <a:t>L’Information Préoccupante</a:t>
            </a:r>
          </a:p>
          <a:p>
            <a:pPr marL="0" indent="0" algn="ctr" defTabSz="294669">
              <a:lnSpc>
                <a:spcPct val="120000"/>
              </a:lnSpc>
              <a:spcBef>
                <a:spcPct val="0"/>
              </a:spcBef>
              <a:buNone/>
            </a:pPr>
            <a:endParaRPr lang="fr-FR" sz="2800" dirty="0" smtClean="0">
              <a:solidFill>
                <a:srgbClr val="000000"/>
              </a:solidFill>
            </a:endParaRPr>
          </a:p>
          <a:p>
            <a:pPr marL="0" indent="0" algn="ctr" defTabSz="294669">
              <a:lnSpc>
                <a:spcPct val="120000"/>
              </a:lnSpc>
              <a:spcBef>
                <a:spcPct val="0"/>
              </a:spcBef>
              <a:buNone/>
            </a:pPr>
            <a:r>
              <a:rPr lang="fr-FR" sz="2800" dirty="0" smtClean="0">
                <a:solidFill>
                  <a:srgbClr val="000000"/>
                </a:solidFill>
              </a:rPr>
              <a:t>Le Signalement</a:t>
            </a: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857232"/>
            <a:ext cx="8429625" cy="1428760"/>
          </a:xfrm>
        </p:spPr>
        <p:txBody>
          <a:bodyPr>
            <a:normAutofit/>
          </a:bodyPr>
          <a:lstStyle/>
          <a:p>
            <a:r>
              <a:rPr lang="fr-FR" sz="3600" b="1" dirty="0" smtClean="0">
                <a:latin typeface="HK Grotesk" panose="020B0604020202020204" charset="0"/>
              </a:rPr>
              <a:t>L’information préoccupante</a:t>
            </a:r>
            <a:br>
              <a:rPr lang="fr-FR" sz="3600" b="1" dirty="0" smtClean="0">
                <a:latin typeface="HK Grotesk" panose="020B0604020202020204" charset="0"/>
              </a:rPr>
            </a:br>
            <a:endParaRPr lang="fr-FR" sz="3600" dirty="0" smtClean="0">
              <a:solidFill>
                <a:srgbClr val="000000"/>
              </a:solidFill>
            </a:endParaRPr>
          </a:p>
        </p:txBody>
      </p:sp>
      <p:sp>
        <p:nvSpPr>
          <p:cNvPr id="5123" name="Rectangle 2"/>
          <p:cNvSpPr>
            <a:spLocks noGrp="1" noChangeArrowheads="1"/>
          </p:cNvSpPr>
          <p:nvPr>
            <p:ph type="body" idx="1"/>
          </p:nvPr>
        </p:nvSpPr>
        <p:spPr>
          <a:xfrm>
            <a:off x="357188" y="1928802"/>
            <a:ext cx="8429625" cy="3500462"/>
          </a:xfrm>
          <a:solidFill>
            <a:schemeClr val="bg1"/>
          </a:solidFill>
          <a:ln>
            <a:solidFill>
              <a:schemeClr val="bg1"/>
            </a:solidFill>
          </a:ln>
        </p:spPr>
        <p:txBody>
          <a:bodyPr>
            <a:noAutofit/>
          </a:bodyPr>
          <a:lstStyle/>
          <a:p>
            <a:pPr algn="just"/>
            <a:r>
              <a:rPr lang="fr-FR" sz="2000" dirty="0" smtClean="0">
                <a:latin typeface="HK Grotesk" panose="020B0604020202020204" charset="0"/>
              </a:rPr>
              <a:t>Elle est définie comme étant </a:t>
            </a:r>
            <a:r>
              <a:rPr lang="fr-FR" sz="2000" i="1" dirty="0" smtClean="0">
                <a:latin typeface="HK Grotesk" panose="020B0604020202020204" charset="0"/>
              </a:rPr>
              <a:t>« une information transmise à la cellule départementale mentionnée au deuxième alinéa de l’article L.226-3 pour alerter le président du conseil départemental sur la situation d’un mineur, bénéficiant ou non d’un accompagnement</a:t>
            </a:r>
            <a:r>
              <a:rPr lang="fr-FR" sz="2000" i="1" dirty="0" smtClean="0">
                <a:latin typeface="HK Grotesk" panose="020B0604020202020204" charset="0"/>
                <a:sym typeface="Wingdings" panose="05000000000000000000" pitchFamily="2" charset="2"/>
              </a:rPr>
              <a:t> </a:t>
            </a:r>
            <a:r>
              <a:rPr lang="fr-FR" sz="2000" i="1" dirty="0" smtClean="0">
                <a:latin typeface="HK Grotesk" panose="020B0604020202020204" charset="0"/>
              </a:rPr>
              <a:t>pouvant laisser craindre que sa santé, sa sécurité ou sa moralité sont en danger ou en risque de l’être</a:t>
            </a:r>
            <a:r>
              <a:rPr lang="fr-FR" sz="2000" dirty="0" smtClean="0">
                <a:latin typeface="HK Grotesk" panose="020B0604020202020204" charset="0"/>
              </a:rPr>
              <a:t> </a:t>
            </a:r>
            <a:r>
              <a:rPr lang="fr-FR" sz="2000" i="1" dirty="0" smtClean="0">
                <a:latin typeface="HK Grotesk" panose="020B0604020202020204" charset="0"/>
              </a:rPr>
              <a:t>ou que les conditions de son éducation ou de son développement physique, affectif, intellectuel et social sont gravement compromises ou en risque de l’être »</a:t>
            </a:r>
            <a:r>
              <a:rPr lang="fr-FR" sz="2000" dirty="0" smtClean="0">
                <a:latin typeface="HK Grotesk" panose="020B0604020202020204" charset="0"/>
              </a:rPr>
              <a:t> (art. R226-2-2 du Code de l’action sociale et des familles).</a:t>
            </a:r>
          </a:p>
          <a:p>
            <a:pPr algn="just"/>
            <a:endParaRPr lang="fr-FR" sz="1050" b="1" u="sng" dirty="0" smtClean="0">
              <a:latin typeface="HK Grotesk" panose="020B0604020202020204" charset="0"/>
            </a:endParaRPr>
          </a:p>
        </p:txBody>
      </p:sp>
      <p:sp>
        <p:nvSpPr>
          <p:cNvPr id="5124" name="Rectangle 3"/>
          <p:cNvSpPr>
            <a:spLocks/>
          </p:cNvSpPr>
          <p:nvPr/>
        </p:nvSpPr>
        <p:spPr bwMode="auto">
          <a:xfrm>
            <a:off x="8178478" y="6191623"/>
            <a:ext cx="381512" cy="287575"/>
          </a:xfrm>
          <a:prstGeom prst="rect">
            <a:avLst/>
          </a:prstGeom>
          <a:noFill/>
          <a:ln w="12700">
            <a:noFill/>
            <a:miter lim="0"/>
            <a:headEnd/>
            <a:tailEnd/>
          </a:ln>
        </p:spPr>
        <p:txBody>
          <a:bodyPr wrap="none" lIns="35717" tIns="35717" rIns="35717" bIns="35717" anchor="ctr">
            <a:spAutoFit/>
          </a:bodyPr>
          <a:lstStyle/>
          <a:p>
            <a:r>
              <a:rPr lang="fr-FR" sz="1400" dirty="0">
                <a:solidFill>
                  <a:srgbClr val="5B3D1A"/>
                </a:solidFill>
              </a:rPr>
              <a:t>JMB</a:t>
            </a:r>
            <a:endParaRPr lang="fr-FR" sz="1300" dirty="0">
              <a:solidFill>
                <a:srgbClr val="000000"/>
              </a:solidFill>
            </a:endParaRPr>
          </a:p>
        </p:txBody>
      </p:sp>
      <p:pic>
        <p:nvPicPr>
          <p:cNvPr id="5125" name="Picture 4" descr="Sans titre-1.png"/>
          <p:cNvPicPr>
            <a:picLocks noChangeAspect="1"/>
          </p:cNvPicPr>
          <p:nvPr/>
        </p:nvPicPr>
        <p:blipFill>
          <a:blip r:embed="rId2"/>
          <a:srcRect/>
          <a:stretch>
            <a:fillRect/>
          </a:stretch>
        </p:blipFill>
        <p:spPr bwMode="auto">
          <a:xfrm>
            <a:off x="6109023" y="-2148707"/>
            <a:ext cx="4172396" cy="4171281"/>
          </a:xfrm>
          <a:prstGeom prst="rect">
            <a:avLst/>
          </a:prstGeom>
          <a:noFill/>
          <a:ln w="12700">
            <a:noFill/>
            <a:miter lim="0"/>
            <a:headEnd/>
            <a:tailEnd/>
          </a:ln>
        </p:spPr>
      </p:pic>
      <p:pic>
        <p:nvPicPr>
          <p:cNvPr id="5126" name="Picture 5" descr="Sans titre-1.png"/>
          <p:cNvPicPr>
            <a:picLocks noChangeAspect="1"/>
          </p:cNvPicPr>
          <p:nvPr/>
        </p:nvPicPr>
        <p:blipFill>
          <a:blip r:embed="rId3" cstate="print"/>
          <a:srcRect/>
          <a:stretch>
            <a:fillRect/>
          </a:stretch>
        </p:blipFill>
        <p:spPr bwMode="auto">
          <a:xfrm>
            <a:off x="7647161" y="5711652"/>
            <a:ext cx="1428750" cy="1428750"/>
          </a:xfrm>
          <a:prstGeom prst="rect">
            <a:avLst/>
          </a:prstGeom>
          <a:noFill/>
          <a:ln w="12700">
            <a:noFill/>
            <a:miter lim="0"/>
            <a:headEnd/>
            <a:tailEnd/>
          </a:ln>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1308</Words>
  <Application>Microsoft Office PowerPoint</Application>
  <PresentationFormat>Affichage à l'écran (4:3)</PresentationFormat>
  <Paragraphs>176</Paragraphs>
  <Slides>20</Slides>
  <Notes>6</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20</vt:i4>
      </vt:variant>
    </vt:vector>
  </HeadingPairs>
  <TitlesOfParts>
    <vt:vector size="33" baseType="lpstr">
      <vt:lpstr>Arial</vt:lpstr>
      <vt:lpstr>Calibri</vt:lpstr>
      <vt:lpstr>Cormorant Garamond</vt:lpstr>
      <vt:lpstr>Cormorant Garamond Italics</vt:lpstr>
      <vt:lpstr>HK Grotesk</vt:lpstr>
      <vt:lpstr>HK Grotesk Bold</vt:lpstr>
      <vt:lpstr>HK Grotesk Bold Italics</vt:lpstr>
      <vt:lpstr>HK Grotesk Italics</vt:lpstr>
      <vt:lpstr>HK Grotesk Light</vt:lpstr>
      <vt:lpstr>HK Grotesk Semi-Bold</vt:lpstr>
      <vt:lpstr>Times New Roman</vt:lpstr>
      <vt:lpstr>Wingdings</vt:lpstr>
      <vt:lpstr>Thème Office</vt:lpstr>
      <vt:lpstr>LE SIGNALEMENT</vt:lpstr>
      <vt:lpstr>LE SIGNALEMENT</vt:lpstr>
      <vt:lpstr>LE SIGNALEMENT</vt:lpstr>
      <vt:lpstr>LE SIGNALEMENT</vt:lpstr>
      <vt:lpstr>LE SIGNALEMENT</vt:lpstr>
      <vt:lpstr>LE SIGNALEMENT</vt:lpstr>
      <vt:lpstr>LE SIGNALEMENT</vt:lpstr>
      <vt:lpstr>Principes Généraux: Deux Types d’ Informations </vt:lpstr>
      <vt:lpstr>L’information préoccupante </vt:lpstr>
      <vt:lpstr>LE SIGNALEMENT</vt:lpstr>
      <vt:lpstr>Présentation PowerPoint</vt:lpstr>
      <vt:lpstr>Présentation PowerPoint</vt:lpstr>
      <vt:lpstr>Présentation PowerPoint</vt:lpstr>
      <vt:lpstr>Article 226-14, Code pénal : Le signalement constitue une exception au secret professionnel</vt:lpstr>
      <vt:lpstr>Article 226-14, Code pénal : Le signalement constitue une exception au secret professionnel</vt:lpstr>
      <vt:lpstr>Article R4127-44, Code de la santé publique : Pose le cadre du signalement pour les médecins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SIGNALEMENT</dc:title>
  <dc:creator>Jean Michel</dc:creator>
  <cp:lastModifiedBy>Alain Delzenne</cp:lastModifiedBy>
  <cp:revision>21</cp:revision>
  <dcterms:created xsi:type="dcterms:W3CDTF">2023-10-18T09:46:45Z</dcterms:created>
  <dcterms:modified xsi:type="dcterms:W3CDTF">2023-11-13T20:29:39Z</dcterms:modified>
</cp:coreProperties>
</file>